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2"/>
  </p:notesMasterIdLst>
  <p:sldIdLst>
    <p:sldId id="273" r:id="rId3"/>
    <p:sldId id="352" r:id="rId4"/>
    <p:sldId id="282" r:id="rId5"/>
    <p:sldId id="345" r:id="rId6"/>
    <p:sldId id="300" r:id="rId7"/>
    <p:sldId id="353" r:id="rId8"/>
    <p:sldId id="315" r:id="rId9"/>
    <p:sldId id="354" r:id="rId10"/>
    <p:sldId id="350" r:id="rId11"/>
    <p:sldId id="351" r:id="rId12"/>
    <p:sldId id="338" r:id="rId13"/>
    <p:sldId id="328" r:id="rId14"/>
    <p:sldId id="312" r:id="rId15"/>
    <p:sldId id="313" r:id="rId16"/>
    <p:sldId id="296" r:id="rId17"/>
    <p:sldId id="337" r:id="rId18"/>
    <p:sldId id="298" r:id="rId19"/>
    <p:sldId id="299" r:id="rId20"/>
    <p:sldId id="268" r:id="rId21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  <a:srgbClr val="FFE5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3501" autoAdjust="0"/>
  </p:normalViewPr>
  <p:slideViewPr>
    <p:cSldViewPr snapToGrid="0">
      <p:cViewPr varScale="1">
        <p:scale>
          <a:sx n="61" d="100"/>
          <a:sy n="61" d="100"/>
        </p:scale>
        <p:origin x="102" y="10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C034-CD78-49B0-BCA6-1A6DED00F801}" type="datetimeFigureOut">
              <a:rPr lang="en-GB" smtClean="0"/>
              <a:t>17/06/2017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E418-C684-4945-99FD-AD67B51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731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309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8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462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04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1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S_Great_Wester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20 minutter presentasjon, 1330 til 1350.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4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 tooltip="SS Great Western"/>
              </a:rPr>
              <a:t>SS </a:t>
            </a:r>
            <a:r>
              <a:rPr lang="en-US" i="1" dirty="0">
                <a:hlinkClick r:id="rId3" tooltip="SS Great Western"/>
              </a:rPr>
              <a:t>Great Western</a:t>
            </a:r>
            <a:r>
              <a:rPr lang="en-US" dirty="0"/>
              <a:t>, the first purpose-built transatlantic steamship, on its maiden voyage in 1838. Seagoing ships from 1813 and onwards.</a:t>
            </a:r>
          </a:p>
          <a:p>
            <a:endParaRPr lang="en-US" dirty="0"/>
          </a:p>
          <a:p>
            <a:r>
              <a:rPr lang="en-US" dirty="0"/>
              <a:t>M/S Selandia, (one of the) first ocean</a:t>
            </a:r>
            <a:r>
              <a:rPr lang="en-US" baseline="0" dirty="0"/>
              <a:t> going motor ships. Built by B&amp;W Copenhagen 1911.</a:t>
            </a:r>
          </a:p>
          <a:p>
            <a:endParaRPr lang="en-US" baseline="0" dirty="0"/>
          </a:p>
          <a:p>
            <a:r>
              <a:rPr lang="en-US" baseline="0" dirty="0"/>
              <a:t>M/S Taimyr, first fully digital engine control, launched 1969 (</a:t>
            </a:r>
            <a:r>
              <a:rPr lang="en-US" baseline="0" dirty="0" err="1"/>
              <a:t>Autochief</a:t>
            </a:r>
            <a:r>
              <a:rPr lang="en-US" baseline="0" dirty="0"/>
              <a:t> by Kongsberg </a:t>
            </a:r>
            <a:r>
              <a:rPr lang="en-US" baseline="0" dirty="0" err="1"/>
              <a:t>Norcontrol</a:t>
            </a:r>
            <a:r>
              <a:rPr lang="en-US" baseline="0" dirty="0"/>
              <a:t>). Kinkasan Maru </a:t>
            </a:r>
            <a:r>
              <a:rPr lang="en-US" baseline="0" dirty="0" err="1"/>
              <a:t>var</a:t>
            </a:r>
            <a:r>
              <a:rPr lang="en-US" baseline="0" dirty="0"/>
              <a:t> </a:t>
            </a:r>
            <a:r>
              <a:rPr lang="en-US" baseline="0" dirty="0" err="1"/>
              <a:t>det</a:t>
            </a:r>
            <a:r>
              <a:rPr lang="en-US" baseline="0" dirty="0"/>
              <a:t> </a:t>
            </a:r>
            <a:r>
              <a:rPr lang="en-US" baseline="0" dirty="0" err="1"/>
              <a:t>første</a:t>
            </a:r>
            <a:r>
              <a:rPr lang="en-US" baseline="0" dirty="0"/>
              <a:t> </a:t>
            </a:r>
            <a:r>
              <a:rPr lang="en-US" baseline="0" dirty="0" err="1"/>
              <a:t>ikke-computeriserte</a:t>
            </a:r>
            <a:r>
              <a:rPr lang="en-US" baseline="0" dirty="0"/>
              <a:t> </a:t>
            </a:r>
            <a:r>
              <a:rPr lang="en-US" baseline="0" dirty="0" err="1"/>
              <a:t>fullautomatisere</a:t>
            </a:r>
            <a:r>
              <a:rPr lang="en-US" baseline="0" dirty="0"/>
              <a:t> </a:t>
            </a:r>
            <a:r>
              <a:rPr lang="en-US" baseline="0" dirty="0" err="1"/>
              <a:t>større</a:t>
            </a:r>
            <a:r>
              <a:rPr lang="en-US" baseline="0" dirty="0"/>
              <a:t> </a:t>
            </a:r>
            <a:r>
              <a:rPr lang="en-US" baseline="0" dirty="0" err="1"/>
              <a:t>skipet</a:t>
            </a:r>
            <a:r>
              <a:rPr lang="en-US" baseline="0" dirty="0"/>
              <a:t>. </a:t>
            </a:r>
            <a:r>
              <a:rPr lang="en-US" baseline="0" dirty="0" err="1"/>
              <a:t>Sjøsatt</a:t>
            </a:r>
            <a:r>
              <a:rPr lang="en-US" baseline="0" dirty="0"/>
              <a:t> august 1961.</a:t>
            </a:r>
          </a:p>
          <a:p>
            <a:endParaRPr lang="en-US" baseline="0" dirty="0"/>
          </a:p>
          <a:p>
            <a:r>
              <a:rPr lang="en-US" baseline="0" dirty="0"/>
              <a:t>Port of Singapore, NYK Line ship “NYK Adonis”: </a:t>
            </a:r>
            <a:r>
              <a:rPr lang="en-US" baseline="0" dirty="0" err="1"/>
              <a:t>Helautomatisk</a:t>
            </a:r>
            <a:r>
              <a:rPr lang="en-US" baseline="0" dirty="0"/>
              <a:t> </a:t>
            </a:r>
            <a:r>
              <a:rPr lang="en-US" baseline="0" dirty="0" err="1"/>
              <a:t>systemer</a:t>
            </a:r>
            <a:r>
              <a:rPr lang="en-US" baseline="0" dirty="0"/>
              <a:t>, </a:t>
            </a:r>
            <a:r>
              <a:rPr lang="en-US" baseline="0" dirty="0" err="1"/>
              <a:t>digitalisering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robtisert</a:t>
            </a:r>
            <a:r>
              <a:rPr lang="en-US" baseline="0" dirty="0"/>
              <a:t> </a:t>
            </a:r>
            <a:r>
              <a:rPr lang="en-US" baseline="0" dirty="0" err="1"/>
              <a:t>lasthåndtering</a:t>
            </a:r>
            <a:r>
              <a:rPr lang="en-US" baseline="0" dirty="0"/>
              <a:t> </a:t>
            </a:r>
            <a:r>
              <a:rPr lang="en-US" baseline="0" dirty="0" err="1"/>
              <a:t>illustrerer</a:t>
            </a:r>
            <a:r>
              <a:rPr lang="en-US" baseline="0" dirty="0"/>
              <a:t> </a:t>
            </a:r>
            <a:r>
              <a:rPr lang="en-US" baseline="0" dirty="0" err="1"/>
              <a:t>noen</a:t>
            </a:r>
            <a:r>
              <a:rPr lang="en-US" baseline="0" dirty="0"/>
              <a:t> </a:t>
            </a:r>
            <a:r>
              <a:rPr lang="en-US" baseline="0" dirty="0" err="1"/>
              <a:t>av</a:t>
            </a:r>
            <a:r>
              <a:rPr lang="en-US" baseline="0" dirty="0"/>
              <a:t> </a:t>
            </a:r>
            <a:r>
              <a:rPr lang="en-US" baseline="0" dirty="0" err="1"/>
              <a:t>elementene</a:t>
            </a:r>
            <a:r>
              <a:rPr lang="en-US" baseline="0" dirty="0"/>
              <a:t> I Shipping 4.0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7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51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5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“Sett inn/insert” -&gt; “</a:t>
            </a:r>
            <a:r>
              <a:rPr lang="en-GB" dirty="0" err="1"/>
              <a:t>Bilde</a:t>
            </a:r>
            <a:r>
              <a:rPr lang="en-GB" dirty="0"/>
              <a:t>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76211" y="274638"/>
            <a:ext cx="112395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76211" y="1600201"/>
            <a:ext cx="11239579" cy="44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22906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500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04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65263" y="2700338"/>
            <a:ext cx="4654854" cy="3420428"/>
          </a:xfrm>
        </p:spPr>
        <p:txBody>
          <a:bodyPr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65264" y="920493"/>
            <a:ext cx="4654853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4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3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0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4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0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0" y="3285410"/>
            <a:ext cx="4320821" cy="283535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1274052" y="3605753"/>
            <a:ext cx="9510538" cy="452337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samfunn</a:t>
            </a:r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130002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274052" y="3605754"/>
            <a:ext cx="9510538" cy="729430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for a better society</a:t>
            </a:r>
          </a:p>
          <a:p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3891770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grpSp>
        <p:nvGrpSpPr>
          <p:cNvPr id="6" name="AGENDA" hidden="1"/>
          <p:cNvGrpSpPr/>
          <p:nvPr userDrawn="1"/>
        </p:nvGrpSpPr>
        <p:grpSpPr>
          <a:xfrm>
            <a:off x="3160200" y="1"/>
            <a:ext cx="5871600" cy="647304"/>
            <a:chOff x="3160200" y="1"/>
            <a:chExt cx="5871600" cy="647304"/>
          </a:xfrm>
        </p:grpSpPr>
        <p:sp>
          <p:nvSpPr>
            <p:cNvPr id="7" name="TXTBOKS"/>
            <p:cNvSpPr/>
            <p:nvPr userDrawn="1"/>
          </p:nvSpPr>
          <p:spPr>
            <a:xfrm>
              <a:off x="3160200" y="1"/>
              <a:ext cx="5871600" cy="622878"/>
            </a:xfrm>
            <a:prstGeom prst="rect">
              <a:avLst/>
            </a:prstGeom>
            <a:solidFill>
              <a:srgbClr val="1A466E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0" bIns="0" rtlCol="0" anchor="ctr"/>
            <a:lstStyle/>
            <a:p>
              <a:pPr algn="l"/>
              <a:r>
                <a:rPr lang="nb-NO" sz="2400" dirty="0" err="1">
                  <a:solidFill>
                    <a:srgbClr val="99B0C1"/>
                  </a:solidFill>
                </a:rPr>
                <a:t>Text</a:t>
              </a:r>
              <a:endParaRPr lang="nb-NO" sz="2400" dirty="0">
                <a:solidFill>
                  <a:srgbClr val="99B0C1"/>
                </a:solidFill>
              </a:endParaRPr>
            </a:p>
          </p:txBody>
        </p:sp>
        <p:sp>
          <p:nvSpPr>
            <p:cNvPr id="8" name="NRBOKS"/>
            <p:cNvSpPr/>
            <p:nvPr userDrawn="1"/>
          </p:nvSpPr>
          <p:spPr>
            <a:xfrm>
              <a:off x="3240590" y="44644"/>
              <a:ext cx="522000" cy="522000"/>
            </a:xfrm>
            <a:prstGeom prst="roundRect">
              <a:avLst/>
            </a:prstGeom>
            <a:solidFill>
              <a:srgbClr val="003C65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000" b="1" dirty="0">
                  <a:solidFill>
                    <a:srgbClr val="99B0C1"/>
                  </a:solidFill>
                </a:rPr>
                <a:t>1</a:t>
              </a:r>
            </a:p>
          </p:txBody>
        </p:sp>
        <p:sp>
          <p:nvSpPr>
            <p:cNvPr id="9" name="LINJE"/>
            <p:cNvSpPr/>
            <p:nvPr userDrawn="1"/>
          </p:nvSpPr>
          <p:spPr>
            <a:xfrm>
              <a:off x="3160200" y="622105"/>
              <a:ext cx="5871600" cy="25200"/>
            </a:xfrm>
            <a:prstGeom prst="rect">
              <a:avLst/>
            </a:prstGeom>
            <a:solidFill>
              <a:srgbClr val="3B6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42946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830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313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9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20493"/>
            <a:ext cx="4742139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1" r:id="rId4"/>
    <p:sldLayoutId id="2147483656" r:id="rId5"/>
    <p:sldLayoutId id="2147483673" r:id="rId6"/>
    <p:sldLayoutId id="2147483657" r:id="rId7"/>
    <p:sldLayoutId id="2147483652" r:id="rId8"/>
    <p:sldLayoutId id="2147483653" r:id="rId9"/>
    <p:sldLayoutId id="2147483654" r:id="rId10"/>
    <p:sldLayoutId id="2147483655" r:id="rId11"/>
    <p:sldLayoutId id="2147483679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1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244093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314406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20" name="sintef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3" r:id="rId3"/>
    <p:sldLayoutId id="2147483674" r:id="rId4"/>
    <p:sldLayoutId id="2147483664" r:id="rId5"/>
    <p:sldLayoutId id="2147483666" r:id="rId6"/>
    <p:sldLayoutId id="2147483667" r:id="rId7"/>
    <p:sldLayoutId id="2147483672" r:id="rId8"/>
    <p:sldLayoutId id="2147483675" r:id="rId9"/>
    <p:sldLayoutId id="2147483677" r:id="rId10"/>
    <p:sldLayoutId id="2147483668" r:id="rId11"/>
    <p:sldLayoutId id="2147483669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3288716" y="2210713"/>
            <a:ext cx="8647279" cy="4305351"/>
          </a:xfrm>
        </p:spPr>
        <p:txBody>
          <a:bodyPr/>
          <a:lstStyle/>
          <a:p>
            <a:r>
              <a:rPr lang="en-US" sz="4000" dirty="0"/>
              <a:t>Cost effective use of unmanned ships in short sea shipping</a:t>
            </a:r>
            <a:br>
              <a:rPr lang="nb-NO" sz="4000" dirty="0"/>
            </a:br>
            <a:r>
              <a:rPr lang="en-US" sz="2800" b="1" dirty="0"/>
              <a:t>Safe positioning and navigation for automatic surface vessels</a:t>
            </a:r>
            <a:br>
              <a:rPr lang="en-US" sz="2800" b="1" dirty="0"/>
            </a:br>
            <a:r>
              <a:rPr lang="en-US" sz="2800" dirty="0"/>
              <a:t>Trondheim</a:t>
            </a:r>
            <a:r>
              <a:rPr lang="nb-NO" sz="2800" dirty="0"/>
              <a:t>, June 15. 2017</a:t>
            </a:r>
            <a:endParaRPr lang="nb-NO" sz="2000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3698384" y="5478467"/>
            <a:ext cx="5011634" cy="656334"/>
          </a:xfrm>
        </p:spPr>
        <p:txBody>
          <a:bodyPr/>
          <a:lstStyle/>
          <a:p>
            <a:r>
              <a:rPr lang="nb-NO" dirty="0"/>
              <a:t>Ørnulf Jan Rødseth, Senior Scientist, SINTEF Ocean</a:t>
            </a:r>
            <a:br>
              <a:rPr lang="nb-NO" dirty="0"/>
            </a:br>
            <a:r>
              <a:rPr lang="nb-NO" dirty="0"/>
              <a:t>General Manager, Norwegian Forum for </a:t>
            </a:r>
            <a:r>
              <a:rPr lang="nb-NO" dirty="0" err="1"/>
              <a:t>Autonomous</a:t>
            </a:r>
            <a:r>
              <a:rPr lang="nb-NO" dirty="0"/>
              <a:t> </a:t>
            </a:r>
            <a:r>
              <a:rPr lang="nb-NO" dirty="0" err="1"/>
              <a:t>Ships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549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sea is feasible, but not first mover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10 000 TEU container vessel</a:t>
            </a:r>
          </a:p>
          <a:p>
            <a:r>
              <a:rPr lang="en-GB" dirty="0"/>
              <a:t>Shanghai – Los Angles</a:t>
            </a:r>
          </a:p>
          <a:p>
            <a:pPr lvl="1"/>
            <a:r>
              <a:rPr lang="en-GB" dirty="0"/>
              <a:t>Two states involved</a:t>
            </a:r>
          </a:p>
          <a:p>
            <a:pPr lvl="1"/>
            <a:r>
              <a:rPr lang="en-GB" dirty="0"/>
              <a:t>6000 nm, open sea</a:t>
            </a:r>
          </a:p>
          <a:p>
            <a:pPr lvl="1"/>
            <a:r>
              <a:rPr lang="en-GB" dirty="0"/>
              <a:t>No channels</a:t>
            </a:r>
          </a:p>
          <a:p>
            <a:pPr lvl="1"/>
            <a:r>
              <a:rPr lang="en-GB" dirty="0"/>
              <a:t>Short port approach</a:t>
            </a:r>
          </a:p>
          <a:p>
            <a:pPr lvl="1"/>
            <a:r>
              <a:rPr lang="en-GB" dirty="0"/>
              <a:t>Remote control to port</a:t>
            </a:r>
          </a:p>
          <a:p>
            <a:r>
              <a:rPr lang="en-GB" dirty="0"/>
              <a:t>Dual propulsion systems</a:t>
            </a:r>
          </a:p>
          <a:p>
            <a:r>
              <a:rPr lang="en-GB" dirty="0"/>
              <a:t>Two stroke diesels</a:t>
            </a:r>
          </a:p>
          <a:p>
            <a:r>
              <a:rPr lang="en-GB" dirty="0"/>
              <a:t>Biofuel, methanol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14" y="3649058"/>
            <a:ext cx="2846690" cy="26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114" y="1270487"/>
            <a:ext cx="5144728" cy="23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Developments towards unmanned ships</a:t>
            </a:r>
          </a:p>
        </p:txBody>
      </p:sp>
      <p:cxnSp>
        <p:nvCxnSpPr>
          <p:cNvPr id="4" name="Curved Connector 3"/>
          <p:cNvCxnSpPr>
            <a:stCxn id="14" idx="3"/>
            <a:endCxn id="9" idx="1"/>
          </p:cNvCxnSpPr>
          <p:nvPr/>
        </p:nvCxnSpPr>
        <p:spPr>
          <a:xfrm>
            <a:off x="3009458" y="3786052"/>
            <a:ext cx="671603" cy="1136779"/>
          </a:xfrm>
          <a:prstGeom prst="curved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764225" y="3786052"/>
            <a:ext cx="916835" cy="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82986" y="2176000"/>
            <a:ext cx="4206788" cy="9839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Various special ships, like small passenger ferries or car-ferries, military applications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1061" y="3294094"/>
            <a:ext cx="1790942" cy="9839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Improved decision support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9738" y="3294094"/>
            <a:ext cx="1970036" cy="9839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Periodically unmanned bridge</a:t>
            </a:r>
          </a:p>
        </p:txBody>
      </p:sp>
      <p:sp>
        <p:nvSpPr>
          <p:cNvPr id="9" name="Rectangle 8"/>
          <p:cNvSpPr/>
          <p:nvPr/>
        </p:nvSpPr>
        <p:spPr>
          <a:xfrm>
            <a:off x="3681061" y="4430871"/>
            <a:ext cx="1790942" cy="9839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Small local transport vessels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9738" y="4430871"/>
            <a:ext cx="1970036" cy="9839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Larger coastal/supply vessels</a:t>
            </a:r>
          </a:p>
        </p:txBody>
      </p:sp>
      <p:cxnSp>
        <p:nvCxnSpPr>
          <p:cNvPr id="11" name="Curved Connector 10"/>
          <p:cNvCxnSpPr>
            <a:stCxn id="14" idx="3"/>
            <a:endCxn id="6" idx="1"/>
          </p:cNvCxnSpPr>
          <p:nvPr/>
        </p:nvCxnSpPr>
        <p:spPr>
          <a:xfrm flipV="1">
            <a:off x="3009458" y="2667960"/>
            <a:ext cx="673528" cy="111809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5472003" y="3786054"/>
            <a:ext cx="447735" cy="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5472003" y="4922831"/>
            <a:ext cx="447735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18516" y="3294092"/>
            <a:ext cx="1790942" cy="9839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Today's technology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95239" y="3289330"/>
            <a:ext cx="2238677" cy="9839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Fully unmanned inter-continental ships</a:t>
            </a:r>
          </a:p>
        </p:txBody>
      </p:sp>
      <p:cxnSp>
        <p:nvCxnSpPr>
          <p:cNvPr id="16" name="Curved Connector 15"/>
          <p:cNvCxnSpPr>
            <a:stCxn id="6" idx="3"/>
            <a:endCxn id="15" idx="1"/>
          </p:cNvCxnSpPr>
          <p:nvPr/>
        </p:nvCxnSpPr>
        <p:spPr>
          <a:xfrm>
            <a:off x="7889774" y="2667960"/>
            <a:ext cx="605465" cy="1113331"/>
          </a:xfrm>
          <a:prstGeom prst="curvedConnector3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0" idx="3"/>
            <a:endCxn id="15" idx="1"/>
          </p:cNvCxnSpPr>
          <p:nvPr/>
        </p:nvCxnSpPr>
        <p:spPr>
          <a:xfrm flipV="1">
            <a:off x="7889774" y="3781291"/>
            <a:ext cx="605465" cy="1141540"/>
          </a:xfrm>
          <a:prstGeom prst="curved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15" idx="1"/>
          </p:cNvCxnSpPr>
          <p:nvPr/>
        </p:nvCxnSpPr>
        <p:spPr>
          <a:xfrm flipV="1">
            <a:off x="7889774" y="3781291"/>
            <a:ext cx="605465" cy="4763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345259" y="4410241"/>
            <a:ext cx="2505875" cy="108097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82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0889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So, what is going on in Norway?</a:t>
            </a:r>
          </a:p>
        </p:txBody>
      </p:sp>
    </p:spTree>
    <p:extLst>
      <p:ext uri="{BB962C8B-B14F-4D97-AF65-F5344CB8AC3E}">
        <p14:creationId xmlns:p14="http://schemas.microsoft.com/office/powerpoint/2010/main" val="118494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Yara</a:t>
            </a:r>
            <a:r>
              <a:rPr lang="en-US" dirty="0"/>
              <a:t> </a:t>
            </a:r>
            <a:r>
              <a:rPr lang="en-US" dirty="0" err="1"/>
              <a:t>Birkeland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61529" y="2061267"/>
            <a:ext cx="2800207" cy="3420428"/>
          </a:xfrm>
        </p:spPr>
        <p:txBody>
          <a:bodyPr/>
          <a:lstStyle/>
          <a:p>
            <a:r>
              <a:rPr lang="en-US" dirty="0" err="1"/>
              <a:t>Yara</a:t>
            </a:r>
            <a:r>
              <a:rPr lang="en-US" dirty="0"/>
              <a:t> fertilizer</a:t>
            </a:r>
          </a:p>
          <a:p>
            <a:r>
              <a:rPr lang="en-US" dirty="0"/>
              <a:t>Kongsberg partner</a:t>
            </a:r>
          </a:p>
          <a:p>
            <a:r>
              <a:rPr lang="en-US" dirty="0"/>
              <a:t>Replaces 40 000 truck trips a year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2" y="2061267"/>
            <a:ext cx="7621064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9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Yara</a:t>
            </a:r>
            <a:r>
              <a:rPr lang="en-US" dirty="0"/>
              <a:t> </a:t>
            </a:r>
            <a:r>
              <a:rPr lang="en-US" dirty="0" err="1"/>
              <a:t>Birkeland</a:t>
            </a:r>
            <a:r>
              <a:rPr lang="en-US" dirty="0"/>
              <a:t>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8197" y="2042998"/>
            <a:ext cx="3821552" cy="4045913"/>
          </a:xfrm>
        </p:spPr>
        <p:txBody>
          <a:bodyPr/>
          <a:lstStyle/>
          <a:p>
            <a:r>
              <a:rPr lang="en-US" sz="2000" dirty="0"/>
              <a:t>Features</a:t>
            </a:r>
          </a:p>
          <a:p>
            <a:pPr lvl="1"/>
            <a:r>
              <a:rPr lang="en-US" sz="1600" dirty="0"/>
              <a:t>100-150 TEU, 70 m x 15 m</a:t>
            </a:r>
          </a:p>
          <a:p>
            <a:pPr lvl="1"/>
            <a:r>
              <a:rPr lang="en-US" sz="1600" dirty="0"/>
              <a:t>Batteries – Fully electrical</a:t>
            </a:r>
          </a:p>
          <a:p>
            <a:r>
              <a:rPr lang="en-US" sz="2000" dirty="0"/>
              <a:t>Staged implementation</a:t>
            </a:r>
          </a:p>
          <a:p>
            <a:pPr lvl="1"/>
            <a:r>
              <a:rPr lang="en-US" sz="1600" dirty="0"/>
              <a:t>Manned after 1 year</a:t>
            </a:r>
          </a:p>
          <a:p>
            <a:pPr lvl="1"/>
            <a:r>
              <a:rPr lang="en-US" sz="1600" dirty="0"/>
              <a:t>Remote after 2 year</a:t>
            </a:r>
          </a:p>
          <a:p>
            <a:pPr lvl="1"/>
            <a:r>
              <a:rPr lang="en-US" sz="1600" dirty="0"/>
              <a:t>Autonomous  after 3 year</a:t>
            </a:r>
          </a:p>
          <a:p>
            <a:r>
              <a:rPr lang="en-US" sz="2000" dirty="0"/>
              <a:t>Operational area</a:t>
            </a:r>
          </a:p>
          <a:p>
            <a:pPr lvl="1"/>
            <a:r>
              <a:rPr lang="en-US" sz="1600" dirty="0" err="1"/>
              <a:t>Herøya-Brevik</a:t>
            </a:r>
            <a:r>
              <a:rPr lang="en-US" sz="1600" dirty="0"/>
              <a:t> –  7 nm</a:t>
            </a:r>
          </a:p>
          <a:p>
            <a:pPr lvl="1"/>
            <a:r>
              <a:rPr lang="en-US" sz="1600" dirty="0" err="1"/>
              <a:t>Herøya</a:t>
            </a:r>
            <a:r>
              <a:rPr lang="en-US" sz="1600" dirty="0"/>
              <a:t>-Larvik – 30 nm</a:t>
            </a:r>
          </a:p>
          <a:p>
            <a:pPr lvl="1"/>
            <a:r>
              <a:rPr lang="en-US" sz="1600" dirty="0"/>
              <a:t>Within </a:t>
            </a:r>
            <a:r>
              <a:rPr lang="en-US" sz="1600" dirty="0" err="1"/>
              <a:t>Brevik</a:t>
            </a:r>
            <a:r>
              <a:rPr lang="en-US" sz="1600" dirty="0"/>
              <a:t> VTS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82" y="2042999"/>
            <a:ext cx="6270342" cy="404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2" y="274638"/>
            <a:ext cx="986596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Autonomous Ship Transport at Trondheimsfjorden (ASTAT)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447" y="1789387"/>
            <a:ext cx="3206730" cy="4472006"/>
          </a:xfrm>
        </p:spPr>
        <p:txBody>
          <a:bodyPr>
            <a:normAutofit fontScale="92500"/>
          </a:bodyPr>
          <a:lstStyle/>
          <a:p>
            <a:r>
              <a:rPr lang="en-US" dirty="0"/>
              <a:t>Short voyages</a:t>
            </a:r>
          </a:p>
          <a:p>
            <a:r>
              <a:rPr lang="en-US" dirty="0"/>
              <a:t>12-50 TEU</a:t>
            </a:r>
          </a:p>
          <a:p>
            <a:r>
              <a:rPr lang="en-US" dirty="0"/>
              <a:t>Inland, fjords/sheltered</a:t>
            </a:r>
          </a:p>
          <a:p>
            <a:r>
              <a:rPr lang="en-US" dirty="0"/>
              <a:t>Low cost: Wait in port</a:t>
            </a:r>
          </a:p>
          <a:p>
            <a:r>
              <a:rPr lang="en-US" dirty="0"/>
              <a:t>Legs 4-12 hours</a:t>
            </a:r>
          </a:p>
          <a:p>
            <a:r>
              <a:rPr lang="en-US" dirty="0"/>
              <a:t>Port cranes</a:t>
            </a:r>
          </a:p>
          <a:p>
            <a:r>
              <a:rPr lang="en-US" dirty="0"/>
              <a:t>Automated berthing</a:t>
            </a:r>
          </a:p>
          <a:p>
            <a:r>
              <a:rPr lang="en-US" dirty="0"/>
              <a:t>Batteries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96" y="2795007"/>
            <a:ext cx="470114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0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6700"/>
            <a:ext cx="11715750" cy="628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ihåndsform 10"/>
          <p:cNvSpPr/>
          <p:nvPr/>
        </p:nvSpPr>
        <p:spPr>
          <a:xfrm>
            <a:off x="2609850" y="3564533"/>
            <a:ext cx="4229100" cy="1645642"/>
          </a:xfrm>
          <a:custGeom>
            <a:avLst/>
            <a:gdLst>
              <a:gd name="connsiteX0" fmla="*/ 0 w 4229100"/>
              <a:gd name="connsiteY0" fmla="*/ 1007467 h 1645642"/>
              <a:gd name="connsiteX1" fmla="*/ 847725 w 4229100"/>
              <a:gd name="connsiteY1" fmla="*/ 683617 h 1645642"/>
              <a:gd name="connsiteX2" fmla="*/ 1428750 w 4229100"/>
              <a:gd name="connsiteY2" fmla="*/ 226417 h 1645642"/>
              <a:gd name="connsiteX3" fmla="*/ 1905000 w 4229100"/>
              <a:gd name="connsiteY3" fmla="*/ 26392 h 1645642"/>
              <a:gd name="connsiteX4" fmla="*/ 2095500 w 4229100"/>
              <a:gd name="connsiteY4" fmla="*/ 7342 h 1645642"/>
              <a:gd name="connsiteX5" fmla="*/ 2238375 w 4229100"/>
              <a:gd name="connsiteY5" fmla="*/ 74017 h 1645642"/>
              <a:gd name="connsiteX6" fmla="*/ 2305050 w 4229100"/>
              <a:gd name="connsiteY6" fmla="*/ 445492 h 1645642"/>
              <a:gd name="connsiteX7" fmla="*/ 2533650 w 4229100"/>
              <a:gd name="connsiteY7" fmla="*/ 883642 h 1645642"/>
              <a:gd name="connsiteX8" fmla="*/ 2790825 w 4229100"/>
              <a:gd name="connsiteY8" fmla="*/ 1436092 h 1645642"/>
              <a:gd name="connsiteX9" fmla="*/ 3609975 w 4229100"/>
              <a:gd name="connsiteY9" fmla="*/ 1455142 h 1645642"/>
              <a:gd name="connsiteX10" fmla="*/ 4010025 w 4229100"/>
              <a:gd name="connsiteY10" fmla="*/ 1426567 h 1645642"/>
              <a:gd name="connsiteX11" fmla="*/ 4229100 w 4229100"/>
              <a:gd name="connsiteY11" fmla="*/ 1645642 h 16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9100" h="1645642">
                <a:moveTo>
                  <a:pt x="0" y="1007467"/>
                </a:moveTo>
                <a:cubicBezTo>
                  <a:pt x="304800" y="910629"/>
                  <a:pt x="609600" y="813792"/>
                  <a:pt x="847725" y="683617"/>
                </a:cubicBezTo>
                <a:cubicBezTo>
                  <a:pt x="1085850" y="553442"/>
                  <a:pt x="1252537" y="335955"/>
                  <a:pt x="1428750" y="226417"/>
                </a:cubicBezTo>
                <a:cubicBezTo>
                  <a:pt x="1604963" y="116879"/>
                  <a:pt x="1793875" y="62904"/>
                  <a:pt x="1905000" y="26392"/>
                </a:cubicBezTo>
                <a:cubicBezTo>
                  <a:pt x="2016125" y="-10120"/>
                  <a:pt x="2039938" y="-595"/>
                  <a:pt x="2095500" y="7342"/>
                </a:cubicBezTo>
                <a:cubicBezTo>
                  <a:pt x="2151062" y="15279"/>
                  <a:pt x="2203450" y="992"/>
                  <a:pt x="2238375" y="74017"/>
                </a:cubicBezTo>
                <a:cubicBezTo>
                  <a:pt x="2273300" y="147042"/>
                  <a:pt x="2255838" y="310555"/>
                  <a:pt x="2305050" y="445492"/>
                </a:cubicBezTo>
                <a:cubicBezTo>
                  <a:pt x="2354262" y="580429"/>
                  <a:pt x="2452688" y="718542"/>
                  <a:pt x="2533650" y="883642"/>
                </a:cubicBezTo>
                <a:cubicBezTo>
                  <a:pt x="2614613" y="1048742"/>
                  <a:pt x="2611438" y="1340842"/>
                  <a:pt x="2790825" y="1436092"/>
                </a:cubicBezTo>
                <a:cubicBezTo>
                  <a:pt x="2970212" y="1531342"/>
                  <a:pt x="3406775" y="1456729"/>
                  <a:pt x="3609975" y="1455142"/>
                </a:cubicBezTo>
                <a:cubicBezTo>
                  <a:pt x="3813175" y="1453555"/>
                  <a:pt x="3906838" y="1394817"/>
                  <a:pt x="4010025" y="1426567"/>
                </a:cubicBezTo>
                <a:cubicBezTo>
                  <a:pt x="4113212" y="1458317"/>
                  <a:pt x="4171156" y="1551979"/>
                  <a:pt x="4229100" y="1645642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Frihåndsform 11"/>
          <p:cNvSpPr/>
          <p:nvPr/>
        </p:nvSpPr>
        <p:spPr>
          <a:xfrm>
            <a:off x="5010150" y="5048250"/>
            <a:ext cx="585709" cy="1038225"/>
          </a:xfrm>
          <a:custGeom>
            <a:avLst/>
            <a:gdLst>
              <a:gd name="connsiteX0" fmla="*/ 542925 w 585709"/>
              <a:gd name="connsiteY0" fmla="*/ 0 h 1038225"/>
              <a:gd name="connsiteX1" fmla="*/ 561975 w 585709"/>
              <a:gd name="connsiteY1" fmla="*/ 428625 h 1038225"/>
              <a:gd name="connsiteX2" fmla="*/ 257175 w 585709"/>
              <a:gd name="connsiteY2" fmla="*/ 876300 h 1038225"/>
              <a:gd name="connsiteX3" fmla="*/ 0 w 585709"/>
              <a:gd name="connsiteY3" fmla="*/ 1019175 h 1038225"/>
              <a:gd name="connsiteX4" fmla="*/ 0 w 585709"/>
              <a:gd name="connsiteY4" fmla="*/ 1019175 h 1038225"/>
              <a:gd name="connsiteX5" fmla="*/ 19050 w 585709"/>
              <a:gd name="connsiteY5" fmla="*/ 1038225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709" h="1038225">
                <a:moveTo>
                  <a:pt x="542925" y="0"/>
                </a:moveTo>
                <a:cubicBezTo>
                  <a:pt x="576262" y="141287"/>
                  <a:pt x="609600" y="282575"/>
                  <a:pt x="561975" y="428625"/>
                </a:cubicBezTo>
                <a:cubicBezTo>
                  <a:pt x="514350" y="574675"/>
                  <a:pt x="350837" y="777875"/>
                  <a:pt x="257175" y="876300"/>
                </a:cubicBezTo>
                <a:cubicBezTo>
                  <a:pt x="163513" y="974725"/>
                  <a:pt x="0" y="1019175"/>
                  <a:pt x="0" y="1019175"/>
                </a:cubicBezTo>
                <a:lnTo>
                  <a:pt x="0" y="1019175"/>
                </a:lnTo>
                <a:lnTo>
                  <a:pt x="19050" y="1038225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Frihåndsform 12"/>
          <p:cNvSpPr/>
          <p:nvPr/>
        </p:nvSpPr>
        <p:spPr>
          <a:xfrm>
            <a:off x="6829425" y="1603010"/>
            <a:ext cx="2345590" cy="3607165"/>
          </a:xfrm>
          <a:custGeom>
            <a:avLst/>
            <a:gdLst>
              <a:gd name="connsiteX0" fmla="*/ 790575 w 2345590"/>
              <a:gd name="connsiteY0" fmla="*/ 778240 h 3607165"/>
              <a:gd name="connsiteX1" fmla="*/ 1019175 w 2345590"/>
              <a:gd name="connsiteY1" fmla="*/ 559165 h 3607165"/>
              <a:gd name="connsiteX2" fmla="*/ 1562100 w 2345590"/>
              <a:gd name="connsiteY2" fmla="*/ 321040 h 3607165"/>
              <a:gd name="connsiteX3" fmla="*/ 1876425 w 2345590"/>
              <a:gd name="connsiteY3" fmla="*/ 44815 h 3607165"/>
              <a:gd name="connsiteX4" fmla="*/ 1981200 w 2345590"/>
              <a:gd name="connsiteY4" fmla="*/ 16240 h 3607165"/>
              <a:gd name="connsiteX5" fmla="*/ 2257425 w 2345590"/>
              <a:gd name="connsiteY5" fmla="*/ 206740 h 3607165"/>
              <a:gd name="connsiteX6" fmla="*/ 2343150 w 2345590"/>
              <a:gd name="connsiteY6" fmla="*/ 682990 h 3607165"/>
              <a:gd name="connsiteX7" fmla="*/ 2181225 w 2345590"/>
              <a:gd name="connsiteY7" fmla="*/ 854440 h 3607165"/>
              <a:gd name="connsiteX8" fmla="*/ 1876425 w 2345590"/>
              <a:gd name="connsiteY8" fmla="*/ 1464040 h 3607165"/>
              <a:gd name="connsiteX9" fmla="*/ 723900 w 2345590"/>
              <a:gd name="connsiteY9" fmla="*/ 2416540 h 3607165"/>
              <a:gd name="connsiteX10" fmla="*/ 542925 w 2345590"/>
              <a:gd name="connsiteY10" fmla="*/ 2816590 h 3607165"/>
              <a:gd name="connsiteX11" fmla="*/ 0 w 2345590"/>
              <a:gd name="connsiteY11" fmla="*/ 3607165 h 36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5590" h="3607165">
                <a:moveTo>
                  <a:pt x="790575" y="778240"/>
                </a:moveTo>
                <a:cubicBezTo>
                  <a:pt x="840581" y="706802"/>
                  <a:pt x="890587" y="635365"/>
                  <a:pt x="1019175" y="559165"/>
                </a:cubicBezTo>
                <a:cubicBezTo>
                  <a:pt x="1147763" y="482965"/>
                  <a:pt x="1419225" y="406765"/>
                  <a:pt x="1562100" y="321040"/>
                </a:cubicBezTo>
                <a:cubicBezTo>
                  <a:pt x="1704975" y="235315"/>
                  <a:pt x="1806575" y="95615"/>
                  <a:pt x="1876425" y="44815"/>
                </a:cubicBezTo>
                <a:cubicBezTo>
                  <a:pt x="1946275" y="-5985"/>
                  <a:pt x="1917700" y="-10747"/>
                  <a:pt x="1981200" y="16240"/>
                </a:cubicBezTo>
                <a:cubicBezTo>
                  <a:pt x="2044700" y="43227"/>
                  <a:pt x="2197100" y="95615"/>
                  <a:pt x="2257425" y="206740"/>
                </a:cubicBezTo>
                <a:cubicBezTo>
                  <a:pt x="2317750" y="317865"/>
                  <a:pt x="2355850" y="575040"/>
                  <a:pt x="2343150" y="682990"/>
                </a:cubicBezTo>
                <a:cubicBezTo>
                  <a:pt x="2330450" y="790940"/>
                  <a:pt x="2259012" y="724265"/>
                  <a:pt x="2181225" y="854440"/>
                </a:cubicBezTo>
                <a:cubicBezTo>
                  <a:pt x="2103438" y="984615"/>
                  <a:pt x="2119313" y="1203690"/>
                  <a:pt x="1876425" y="1464040"/>
                </a:cubicBezTo>
                <a:cubicBezTo>
                  <a:pt x="1633538" y="1724390"/>
                  <a:pt x="946150" y="2191115"/>
                  <a:pt x="723900" y="2416540"/>
                </a:cubicBezTo>
                <a:cubicBezTo>
                  <a:pt x="501650" y="2641965"/>
                  <a:pt x="663575" y="2618153"/>
                  <a:pt x="542925" y="2816590"/>
                </a:cubicBezTo>
                <a:cubicBezTo>
                  <a:pt x="422275" y="3015028"/>
                  <a:pt x="211137" y="3311096"/>
                  <a:pt x="0" y="360716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Frihåndsform 14"/>
          <p:cNvSpPr/>
          <p:nvPr/>
        </p:nvSpPr>
        <p:spPr>
          <a:xfrm>
            <a:off x="4972050" y="3006921"/>
            <a:ext cx="4448175" cy="3108129"/>
          </a:xfrm>
          <a:custGeom>
            <a:avLst/>
            <a:gdLst>
              <a:gd name="connsiteX0" fmla="*/ 0 w 4448175"/>
              <a:gd name="connsiteY0" fmla="*/ 3108129 h 3108129"/>
              <a:gd name="connsiteX1" fmla="*/ 628650 w 4448175"/>
              <a:gd name="connsiteY1" fmla="*/ 2593779 h 3108129"/>
              <a:gd name="connsiteX2" fmla="*/ 838200 w 4448175"/>
              <a:gd name="connsiteY2" fmla="*/ 2279454 h 3108129"/>
              <a:gd name="connsiteX3" fmla="*/ 1343025 w 4448175"/>
              <a:gd name="connsiteY3" fmla="*/ 1888929 h 3108129"/>
              <a:gd name="connsiteX4" fmla="*/ 2514600 w 4448175"/>
              <a:gd name="connsiteY4" fmla="*/ 984054 h 3108129"/>
              <a:gd name="connsiteX5" fmla="*/ 3771900 w 4448175"/>
              <a:gd name="connsiteY5" fmla="*/ 117279 h 3108129"/>
              <a:gd name="connsiteX6" fmla="*/ 4076700 w 4448175"/>
              <a:gd name="connsiteY6" fmla="*/ 12504 h 3108129"/>
              <a:gd name="connsiteX7" fmla="*/ 4448175 w 4448175"/>
              <a:gd name="connsiteY7" fmla="*/ 155379 h 3108129"/>
              <a:gd name="connsiteX8" fmla="*/ 4448175 w 4448175"/>
              <a:gd name="connsiteY8" fmla="*/ 155379 h 3108129"/>
              <a:gd name="connsiteX9" fmla="*/ 4448175 w 4448175"/>
              <a:gd name="connsiteY9" fmla="*/ 155379 h 310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8175" h="3108129">
                <a:moveTo>
                  <a:pt x="0" y="3108129"/>
                </a:moveTo>
                <a:cubicBezTo>
                  <a:pt x="244475" y="2920010"/>
                  <a:pt x="488950" y="2731891"/>
                  <a:pt x="628650" y="2593779"/>
                </a:cubicBezTo>
                <a:cubicBezTo>
                  <a:pt x="768350" y="2455667"/>
                  <a:pt x="719138" y="2396929"/>
                  <a:pt x="838200" y="2279454"/>
                </a:cubicBezTo>
                <a:cubicBezTo>
                  <a:pt x="957262" y="2161979"/>
                  <a:pt x="1343025" y="1888929"/>
                  <a:pt x="1343025" y="1888929"/>
                </a:cubicBezTo>
                <a:cubicBezTo>
                  <a:pt x="1622425" y="1673029"/>
                  <a:pt x="2109788" y="1279329"/>
                  <a:pt x="2514600" y="984054"/>
                </a:cubicBezTo>
                <a:cubicBezTo>
                  <a:pt x="2919413" y="688779"/>
                  <a:pt x="3511550" y="279204"/>
                  <a:pt x="3771900" y="117279"/>
                </a:cubicBezTo>
                <a:cubicBezTo>
                  <a:pt x="4032250" y="-44646"/>
                  <a:pt x="3963988" y="6154"/>
                  <a:pt x="4076700" y="12504"/>
                </a:cubicBezTo>
                <a:cubicBezTo>
                  <a:pt x="4189412" y="18854"/>
                  <a:pt x="4448175" y="155379"/>
                  <a:pt x="4448175" y="155379"/>
                </a:cubicBezTo>
                <a:lnTo>
                  <a:pt x="4448175" y="155379"/>
                </a:lnTo>
                <a:lnTo>
                  <a:pt x="4448175" y="155379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Frihåndsform 15"/>
          <p:cNvSpPr/>
          <p:nvPr/>
        </p:nvSpPr>
        <p:spPr>
          <a:xfrm>
            <a:off x="8553450" y="1047750"/>
            <a:ext cx="733425" cy="2219325"/>
          </a:xfrm>
          <a:custGeom>
            <a:avLst/>
            <a:gdLst>
              <a:gd name="connsiteX0" fmla="*/ 0 w 733425"/>
              <a:gd name="connsiteY0" fmla="*/ 2219325 h 2219325"/>
              <a:gd name="connsiteX1" fmla="*/ 400050 w 733425"/>
              <a:gd name="connsiteY1" fmla="*/ 1590675 h 2219325"/>
              <a:gd name="connsiteX2" fmla="*/ 476250 w 733425"/>
              <a:gd name="connsiteY2" fmla="*/ 1390650 h 2219325"/>
              <a:gd name="connsiteX3" fmla="*/ 619125 w 733425"/>
              <a:gd name="connsiteY3" fmla="*/ 1285875 h 2219325"/>
              <a:gd name="connsiteX4" fmla="*/ 628650 w 733425"/>
              <a:gd name="connsiteY4" fmla="*/ 1095375 h 2219325"/>
              <a:gd name="connsiteX5" fmla="*/ 561975 w 733425"/>
              <a:gd name="connsiteY5" fmla="*/ 828675 h 2219325"/>
              <a:gd name="connsiteX6" fmla="*/ 571500 w 733425"/>
              <a:gd name="connsiteY6" fmla="*/ 542925 h 2219325"/>
              <a:gd name="connsiteX7" fmla="*/ 685800 w 733425"/>
              <a:gd name="connsiteY7" fmla="*/ 333375 h 2219325"/>
              <a:gd name="connsiteX8" fmla="*/ 733425 w 733425"/>
              <a:gd name="connsiteY8" fmla="*/ 0 h 2219325"/>
              <a:gd name="connsiteX9" fmla="*/ 733425 w 733425"/>
              <a:gd name="connsiteY9" fmla="*/ 0 h 2219325"/>
              <a:gd name="connsiteX10" fmla="*/ 733425 w 733425"/>
              <a:gd name="connsiteY10" fmla="*/ 0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425" h="2219325">
                <a:moveTo>
                  <a:pt x="0" y="2219325"/>
                </a:moveTo>
                <a:cubicBezTo>
                  <a:pt x="160337" y="1974056"/>
                  <a:pt x="320675" y="1728787"/>
                  <a:pt x="400050" y="1590675"/>
                </a:cubicBezTo>
                <a:cubicBezTo>
                  <a:pt x="479425" y="1452563"/>
                  <a:pt x="439738" y="1441450"/>
                  <a:pt x="476250" y="1390650"/>
                </a:cubicBezTo>
                <a:cubicBezTo>
                  <a:pt x="512762" y="1339850"/>
                  <a:pt x="593725" y="1335087"/>
                  <a:pt x="619125" y="1285875"/>
                </a:cubicBezTo>
                <a:cubicBezTo>
                  <a:pt x="644525" y="1236663"/>
                  <a:pt x="638175" y="1171575"/>
                  <a:pt x="628650" y="1095375"/>
                </a:cubicBezTo>
                <a:cubicBezTo>
                  <a:pt x="619125" y="1019175"/>
                  <a:pt x="571500" y="920750"/>
                  <a:pt x="561975" y="828675"/>
                </a:cubicBezTo>
                <a:cubicBezTo>
                  <a:pt x="552450" y="736600"/>
                  <a:pt x="550863" y="625475"/>
                  <a:pt x="571500" y="542925"/>
                </a:cubicBezTo>
                <a:cubicBezTo>
                  <a:pt x="592137" y="460375"/>
                  <a:pt x="658813" y="423862"/>
                  <a:pt x="685800" y="333375"/>
                </a:cubicBezTo>
                <a:cubicBezTo>
                  <a:pt x="712788" y="242887"/>
                  <a:pt x="733425" y="0"/>
                  <a:pt x="733425" y="0"/>
                </a:cubicBezTo>
                <a:lnTo>
                  <a:pt x="733425" y="0"/>
                </a:lnTo>
                <a:lnTo>
                  <a:pt x="733425" y="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1620036" y="2783755"/>
            <a:ext cx="391368" cy="389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1571634" y="2414551"/>
            <a:ext cx="194785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latin typeface="Calibri" pitchFamily="34" charset="0"/>
              </a:rPr>
              <a:t>Aquaculture</a:t>
            </a:r>
            <a:r>
              <a:rPr lang="nb-NO" dirty="0">
                <a:latin typeface="Calibri" pitchFamily="34" charset="0"/>
              </a:rPr>
              <a:t>: 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3959" y="1658132"/>
            <a:ext cx="2927212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Gravel</a:t>
            </a:r>
            <a:r>
              <a:rPr lang="nb-NO" dirty="0"/>
              <a:t>: Verrabotn-Trondheim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2220" y="610044"/>
            <a:ext cx="341099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Lumber</a:t>
            </a:r>
            <a:r>
              <a:rPr lang="nb-NO" dirty="0"/>
              <a:t>: Orkanger-Skogn/Follafoss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9322" y="3068050"/>
            <a:ext cx="396474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Feeder</a:t>
            </a:r>
            <a:r>
              <a:rPr lang="nb-NO" dirty="0"/>
              <a:t>: </a:t>
            </a:r>
            <a:r>
              <a:rPr lang="nb-NO" dirty="0" err="1"/>
              <a:t>Jøsnøya</a:t>
            </a:r>
            <a:r>
              <a:rPr lang="nb-NO" dirty="0"/>
              <a:t>-Trondheim/Orkanger++</a:t>
            </a:r>
          </a:p>
        </p:txBody>
      </p:sp>
    </p:spTree>
    <p:extLst>
      <p:ext uri="{BB962C8B-B14F-4D97-AF65-F5344CB8AC3E}">
        <p14:creationId xmlns:p14="http://schemas.microsoft.com/office/powerpoint/2010/main" val="13076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4" grpId="0" animBg="1"/>
      <p:bldP spid="17" grpId="0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4182" y="399324"/>
            <a:ext cx="10570411" cy="1903907"/>
          </a:xfrm>
        </p:spPr>
        <p:txBody>
          <a:bodyPr/>
          <a:lstStyle/>
          <a:p>
            <a:r>
              <a:rPr lang="nb-NO" dirty="0"/>
              <a:t>GREEN COASTAL SHIPPING PROGRAMME</a:t>
            </a:r>
            <a:br>
              <a:rPr lang="nb-NO" dirty="0"/>
            </a:br>
            <a:r>
              <a:rPr lang="nb-NO" sz="2000" dirty="0"/>
              <a:t>Pilot 8: AUTONOMOUS COASTAL CONTAINER FEEDER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17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76" y="1554901"/>
            <a:ext cx="1023692" cy="969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83" y="1868448"/>
            <a:ext cx="89022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4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7899" y="619933"/>
            <a:ext cx="9001711" cy="926662"/>
          </a:xfrm>
        </p:spPr>
        <p:txBody>
          <a:bodyPr/>
          <a:lstStyle/>
          <a:p>
            <a:r>
              <a:rPr lang="en-SG" dirty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5713" y="1880531"/>
            <a:ext cx="9001711" cy="3734658"/>
          </a:xfrm>
        </p:spPr>
        <p:txBody>
          <a:bodyPr/>
          <a:lstStyle/>
          <a:p>
            <a:r>
              <a:rPr lang="en-SG" dirty="0"/>
              <a:t>Autonomous ships will be a disruptive factor in transport! They can change balance between short sea ships and truck transport and can also disruptively change international shipping.</a:t>
            </a:r>
          </a:p>
          <a:p>
            <a:endParaRPr lang="en-SG" dirty="0"/>
          </a:p>
          <a:p>
            <a:r>
              <a:rPr lang="en-SG" dirty="0"/>
              <a:t>Applications must be selected to fit the technological and operational constraints, short sea is a promising first application!</a:t>
            </a:r>
          </a:p>
          <a:p>
            <a:endParaRPr lang="en-SG" dirty="0"/>
          </a:p>
          <a:p>
            <a:r>
              <a:rPr lang="en-SG" dirty="0"/>
              <a:t>Several projects are already under way, but all in design phase!</a:t>
            </a:r>
          </a:p>
          <a:p>
            <a:endParaRPr lang="en-SG" dirty="0"/>
          </a:p>
          <a:p>
            <a:endParaRPr lang="en-S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SG" smtClean="0"/>
              <a:t>18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751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3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dirty="0"/>
              <a:t>Norwegian Forum for Autonomous 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58" y="1600202"/>
            <a:ext cx="8429684" cy="320770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Established October 4th 2016</a:t>
            </a:r>
          </a:p>
          <a:p>
            <a:r>
              <a:rPr lang="en-GB" dirty="0"/>
              <a:t>Operated as a joint industry project at SINTEF Ocean.</a:t>
            </a:r>
          </a:p>
          <a:p>
            <a:r>
              <a:rPr lang="en-GB" dirty="0"/>
              <a:t>General Manager is Mr. Ørnulf Jan Rødseth.</a:t>
            </a:r>
          </a:p>
          <a:p>
            <a:r>
              <a:rPr lang="en-GB" dirty="0"/>
              <a:t>A board of governors overseeing operations. General assembly approves budgets and strategies.</a:t>
            </a:r>
          </a:p>
          <a:p>
            <a:r>
              <a:rPr lang="en-GB" dirty="0"/>
              <a:t>42 Institutional Members</a:t>
            </a:r>
          </a:p>
          <a:p>
            <a:pPr lvl="1"/>
            <a:r>
              <a:rPr lang="en-GB" dirty="0"/>
              <a:t>Including Industry, authorities, class, insurance research, universities, ports …</a:t>
            </a:r>
          </a:p>
          <a:p>
            <a:pPr lvl="1"/>
            <a:r>
              <a:rPr lang="en-GB" dirty="0"/>
              <a:t>2 other institutions as personal members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95" y="5044207"/>
            <a:ext cx="6346832" cy="927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9276" y="6208074"/>
            <a:ext cx="4514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http://nfas.autonomous-ship.org</a:t>
            </a:r>
          </a:p>
        </p:txBody>
      </p:sp>
    </p:spTree>
    <p:extLst>
      <p:ext uri="{BB962C8B-B14F-4D97-AF65-F5344CB8AC3E}">
        <p14:creationId xmlns:p14="http://schemas.microsoft.com/office/powerpoint/2010/main" val="218917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3</a:t>
            </a:fld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548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Why autonomous ships ?</a:t>
            </a:r>
          </a:p>
        </p:txBody>
      </p:sp>
    </p:spTree>
    <p:extLst>
      <p:ext uri="{BB962C8B-B14F-4D97-AF65-F5344CB8AC3E}">
        <p14:creationId xmlns:p14="http://schemas.microsoft.com/office/powerpoint/2010/main" val="319443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fourth shipping revolution is 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5" name="Rett linje 42"/>
          <p:cNvCxnSpPr/>
          <p:nvPr/>
        </p:nvCxnSpPr>
        <p:spPr>
          <a:xfrm>
            <a:off x="3049312" y="3699137"/>
            <a:ext cx="0" cy="6527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6"/>
          <p:cNvCxnSpPr/>
          <p:nvPr/>
        </p:nvCxnSpPr>
        <p:spPr>
          <a:xfrm>
            <a:off x="2836976" y="3184789"/>
            <a:ext cx="0" cy="6527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14"/>
          <p:cNvCxnSpPr/>
          <p:nvPr/>
        </p:nvCxnSpPr>
        <p:spPr>
          <a:xfrm>
            <a:off x="5217781" y="3204258"/>
            <a:ext cx="0" cy="6214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16"/>
          <p:cNvCxnSpPr/>
          <p:nvPr/>
        </p:nvCxnSpPr>
        <p:spPr>
          <a:xfrm>
            <a:off x="7188063" y="3184789"/>
            <a:ext cx="0" cy="108520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19"/>
          <p:cNvCxnSpPr>
            <a:stCxn id="29" idx="2"/>
          </p:cNvCxnSpPr>
          <p:nvPr/>
        </p:nvCxnSpPr>
        <p:spPr>
          <a:xfrm>
            <a:off x="9155794" y="3302762"/>
            <a:ext cx="2552" cy="6535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35"/>
          <p:cNvCxnSpPr/>
          <p:nvPr/>
        </p:nvCxnSpPr>
        <p:spPr>
          <a:xfrm>
            <a:off x="9464425" y="4003271"/>
            <a:ext cx="0" cy="3107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41"/>
          <p:cNvCxnSpPr/>
          <p:nvPr/>
        </p:nvCxnSpPr>
        <p:spPr>
          <a:xfrm>
            <a:off x="5520294" y="3648522"/>
            <a:ext cx="0" cy="6214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l høyre 3"/>
          <p:cNvSpPr/>
          <p:nvPr/>
        </p:nvSpPr>
        <p:spPr>
          <a:xfrm>
            <a:off x="1024914" y="3393413"/>
            <a:ext cx="10041652" cy="857529"/>
          </a:xfrm>
          <a:prstGeom prst="rightArrow">
            <a:avLst/>
          </a:prstGeom>
          <a:solidFill>
            <a:srgbClr val="ECF8FB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kstSylinder 7"/>
          <p:cNvSpPr txBox="1"/>
          <p:nvPr/>
        </p:nvSpPr>
        <p:spPr>
          <a:xfrm>
            <a:off x="2449781" y="363751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1800</a:t>
            </a:r>
          </a:p>
        </p:txBody>
      </p:sp>
      <p:sp>
        <p:nvSpPr>
          <p:cNvPr id="14" name="TekstSylinder 15"/>
          <p:cNvSpPr txBox="1"/>
          <p:nvPr/>
        </p:nvSpPr>
        <p:spPr>
          <a:xfrm>
            <a:off x="4837655" y="363751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1900</a:t>
            </a:r>
          </a:p>
        </p:txBody>
      </p:sp>
      <p:sp>
        <p:nvSpPr>
          <p:cNvPr id="15" name="TekstSylinder 17"/>
          <p:cNvSpPr txBox="1"/>
          <p:nvPr/>
        </p:nvSpPr>
        <p:spPr>
          <a:xfrm>
            <a:off x="6810395" y="364106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</a:p>
        </p:txBody>
      </p:sp>
      <p:sp>
        <p:nvSpPr>
          <p:cNvPr id="16" name="TekstSylinder 20"/>
          <p:cNvSpPr txBox="1"/>
          <p:nvPr/>
        </p:nvSpPr>
        <p:spPr>
          <a:xfrm>
            <a:off x="8536715" y="363751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pic>
        <p:nvPicPr>
          <p:cNvPr id="17" name="Picture 11" descr="https://upload.wikimedia.org/wikipedia/commons/thumb/5/55/Great_Western_maiden_voyage.jpg/300px-Great_Western_maiden_voy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11" y="4250942"/>
            <a:ext cx="1819802" cy="13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MS Selan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48" y="4269992"/>
            <a:ext cx="1806116" cy="13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30" y="4269992"/>
            <a:ext cx="1924453" cy="130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594" y="4269992"/>
            <a:ext cx="1922661" cy="130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kstSylinder 1"/>
          <p:cNvSpPr txBox="1"/>
          <p:nvPr/>
        </p:nvSpPr>
        <p:spPr>
          <a:xfrm>
            <a:off x="2386502" y="5665438"/>
            <a:ext cx="155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1. Mechanized</a:t>
            </a:r>
          </a:p>
          <a:p>
            <a:pPr algn="ctr"/>
            <a:r>
              <a:rPr lang="en-US" dirty="0">
                <a:latin typeface="Calibri" pitchFamily="34" charset="0"/>
              </a:rPr>
              <a:t>Power</a:t>
            </a:r>
          </a:p>
        </p:txBody>
      </p:sp>
      <p:sp>
        <p:nvSpPr>
          <p:cNvPr id="22" name="TekstSylinder 37"/>
          <p:cNvSpPr txBox="1"/>
          <p:nvPr/>
        </p:nvSpPr>
        <p:spPr>
          <a:xfrm>
            <a:off x="4912486" y="5665438"/>
            <a:ext cx="1216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2. Mass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Production</a:t>
            </a:r>
          </a:p>
        </p:txBody>
      </p:sp>
      <p:sp>
        <p:nvSpPr>
          <p:cNvPr id="23" name="TekstSylinder 38"/>
          <p:cNvSpPr txBox="1"/>
          <p:nvPr/>
        </p:nvSpPr>
        <p:spPr>
          <a:xfrm>
            <a:off x="6779903" y="5654810"/>
            <a:ext cx="1731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3. Computerized</a:t>
            </a:r>
          </a:p>
          <a:p>
            <a:pPr algn="ctr"/>
            <a:r>
              <a:rPr lang="en-US" dirty="0">
                <a:latin typeface="Calibri" pitchFamily="34" charset="0"/>
              </a:rPr>
              <a:t>Control</a:t>
            </a:r>
          </a:p>
        </p:txBody>
      </p:sp>
      <p:sp>
        <p:nvSpPr>
          <p:cNvPr id="24" name="TekstSylinder 39"/>
          <p:cNvSpPr txBox="1"/>
          <p:nvPr/>
        </p:nvSpPr>
        <p:spPr>
          <a:xfrm>
            <a:off x="8580369" y="5654810"/>
            <a:ext cx="176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4. Cyber-Physical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Systems +++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93" y="1880180"/>
            <a:ext cx="1839276" cy="132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83" y="1830525"/>
            <a:ext cx="2012609" cy="137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27" y="1830525"/>
            <a:ext cx="1862272" cy="137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9487" y="1782408"/>
            <a:ext cx="1592614" cy="152035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725746" y="2357617"/>
            <a:ext cx="84029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/>
              <a:t>Ind</a:t>
            </a:r>
            <a:r>
              <a:rPr lang="nb-NO" b="1" dirty="0"/>
              <a:t> 4.0</a:t>
            </a:r>
          </a:p>
        </p:txBody>
      </p:sp>
    </p:spTree>
    <p:extLst>
      <p:ext uri="{BB962C8B-B14F-4D97-AF65-F5344CB8AC3E}">
        <p14:creationId xmlns:p14="http://schemas.microsoft.com/office/powerpoint/2010/main" val="6080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5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47" y="230188"/>
            <a:ext cx="6456362" cy="63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5108713" y="230188"/>
            <a:ext cx="1977887" cy="18470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31"/>
          <p:cNvSpPr txBox="1"/>
          <p:nvPr/>
        </p:nvSpPr>
        <p:spPr>
          <a:xfrm>
            <a:off x="7825546" y="6101332"/>
            <a:ext cx="1677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© SINTEF Ocean</a:t>
            </a:r>
          </a:p>
        </p:txBody>
      </p:sp>
    </p:spTree>
    <p:extLst>
      <p:ext uri="{BB962C8B-B14F-4D97-AF65-F5344CB8AC3E}">
        <p14:creationId xmlns:p14="http://schemas.microsoft.com/office/powerpoint/2010/main" val="17674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274638"/>
            <a:ext cx="9659461" cy="1143000"/>
          </a:xfrm>
        </p:spPr>
        <p:txBody>
          <a:bodyPr>
            <a:normAutofit/>
          </a:bodyPr>
          <a:lstStyle/>
          <a:p>
            <a:r>
              <a:rPr lang="en-US" dirty="0"/>
              <a:t>Why autonomous ships?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9" y="4160228"/>
            <a:ext cx="3214362" cy="209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9963" y="5979687"/>
            <a:ext cx="23086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libri" pitchFamily="34" charset="0"/>
              </a:rPr>
              <a:t>Exxon Valdez Oil Spill Trustee Council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1475" y="6660020"/>
            <a:ext cx="2229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NCE Maritime Clean Tech &amp; NCL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456" y="4160228"/>
            <a:ext cx="2889917" cy="206040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57" y="4160228"/>
            <a:ext cx="3622622" cy="203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5826" y="3645834"/>
            <a:ext cx="340958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dangerous exposure for crew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1391" y="6281292"/>
            <a:ext cx="2069349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Fewer large oil spills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555" y="3645834"/>
            <a:ext cx="318696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Remove bad working conditions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4324" y="6281292"/>
            <a:ext cx="173342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emissions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31192" y="6281292"/>
            <a:ext cx="161339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ship types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72" y="1560860"/>
            <a:ext cx="3160887" cy="212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90972" y="3393692"/>
            <a:ext cx="1369582" cy="279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latin typeface="Calibri" pitchFamily="34" charset="0"/>
              </a:rPr>
              <a:t>Sjøfartsdirektoratet</a:t>
            </a:r>
            <a:endParaRPr lang="en-US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" y="1560860"/>
            <a:ext cx="3082789" cy="212460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85025" y="3411189"/>
            <a:ext cx="1619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Calibri" pitchFamily="34" charset="0"/>
              </a:rPr>
              <a:t>Wikmedia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</a:rPr>
              <a:t> Commons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8368059" y="3645834"/>
            <a:ext cx="2623219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Less </a:t>
            </a:r>
            <a:r>
              <a:rPr lang="nb-NO" dirty="0" err="1"/>
              <a:t>damage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</a:t>
            </a:r>
            <a:r>
              <a:rPr lang="nb-NO" dirty="0" err="1"/>
              <a:t>costs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947" y="1560859"/>
            <a:ext cx="3156749" cy="212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4"/>
          <p:cNvSpPr txBox="1"/>
          <p:nvPr/>
        </p:nvSpPr>
        <p:spPr>
          <a:xfrm>
            <a:off x="8223947" y="3431546"/>
            <a:ext cx="7072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pitchFamily="34" charset="0"/>
              </a:rPr>
              <a:t>MAIB, UK</a:t>
            </a:r>
          </a:p>
        </p:txBody>
      </p:sp>
    </p:spTree>
    <p:extLst>
      <p:ext uri="{BB962C8B-B14F-4D97-AF65-F5344CB8AC3E}">
        <p14:creationId xmlns:p14="http://schemas.microsoft.com/office/powerpoint/2010/main" val="391612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Completely unmanned gives largest benefits!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01760" y="1372486"/>
            <a:ext cx="4257892" cy="1375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accommodation + superstructure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Less power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More cargo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2" y="1561331"/>
            <a:ext cx="3125548" cy="127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464" y="1407669"/>
            <a:ext cx="2063130" cy="206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61916" y="2637856"/>
            <a:ext cx="3229688" cy="1167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crew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Reduced crew related costs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5510" y="3611111"/>
            <a:ext cx="3101095" cy="1375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completely new ship concepts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36" y="3641660"/>
            <a:ext cx="2869424" cy="168047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418040" y="4552508"/>
            <a:ext cx="2664296" cy="1167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safety equipment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constructions</a:t>
            </a:r>
          </a:p>
        </p:txBody>
      </p:sp>
      <p:sp>
        <p:nvSpPr>
          <p:cNvPr id="13" name="Plus 12"/>
          <p:cNvSpPr/>
          <p:nvPr/>
        </p:nvSpPr>
        <p:spPr>
          <a:xfrm>
            <a:off x="6161916" y="1792811"/>
            <a:ext cx="565392" cy="628214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us 13"/>
          <p:cNvSpPr/>
          <p:nvPr/>
        </p:nvSpPr>
        <p:spPr>
          <a:xfrm>
            <a:off x="8397721" y="3707855"/>
            <a:ext cx="565392" cy="628214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Striped Right Arrow 14"/>
          <p:cNvSpPr/>
          <p:nvPr/>
        </p:nvSpPr>
        <p:spPr>
          <a:xfrm rot="10800000">
            <a:off x="5146057" y="4481896"/>
            <a:ext cx="1074488" cy="75193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1" y="3707855"/>
            <a:ext cx="3141740" cy="1767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8188" y="5705389"/>
            <a:ext cx="1023562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This may also challenge the traditional "economy of size" paradigm in shipping!</a:t>
            </a:r>
          </a:p>
        </p:txBody>
      </p:sp>
    </p:spTree>
    <p:extLst>
      <p:ext uri="{BB962C8B-B14F-4D97-AF65-F5344CB8AC3E}">
        <p14:creationId xmlns:p14="http://schemas.microsoft.com/office/powerpoint/2010/main" val="32423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3" grpId="0" animBg="1"/>
      <p:bldP spid="14" grpId="0" animBg="1"/>
      <p:bldP spid="1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1" y="338660"/>
            <a:ext cx="1123957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Constrained autonomy: Using a shore control center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213" y="3569259"/>
            <a:ext cx="4128253" cy="2322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1" y="3530126"/>
            <a:ext cx="4218813" cy="2361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044" y="1183421"/>
            <a:ext cx="1891328" cy="1413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838" y="2316770"/>
            <a:ext cx="1549740" cy="1028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50596">
            <a:off x="7255256" y="2297299"/>
            <a:ext cx="1549740" cy="10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0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Cost-benefit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288089"/>
            <a:ext cx="371475" cy="365125"/>
          </a:xfrm>
          <a:prstGeom prst="rect">
            <a:avLst/>
          </a:prstGeom>
        </p:spPr>
        <p:txBody>
          <a:bodyPr/>
          <a:lstStyle/>
          <a:p>
            <a:fld id="{B3A5B6E4-A8AB-43D4-81F7-871DC8ACD545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24593" y="3713916"/>
            <a:ext cx="4453174" cy="240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>
              <a:spcBef>
                <a:spcPct val="2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600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400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200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200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96079" indent="-216043" defTabSz="914537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2"/>
                </a:solidFill>
                <a:latin typeface="+mn-lt"/>
                <a:cs typeface="+mn-cs"/>
              </a:rPr>
              <a:t>Dual propulsion, no HFO, redundancy</a:t>
            </a:r>
          </a:p>
          <a:p>
            <a:pPr marL="396079" indent="-216043" defTabSz="914537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2"/>
                </a:solidFill>
                <a:latin typeface="+mn-lt"/>
                <a:cs typeface="+mn-cs"/>
              </a:rPr>
              <a:t>More advanced maintenance</a:t>
            </a:r>
          </a:p>
          <a:p>
            <a:pPr marL="396079" indent="-216043" defTabSz="914537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2"/>
                </a:solidFill>
                <a:latin typeface="+mn-lt"/>
                <a:cs typeface="+mn-cs"/>
              </a:rPr>
              <a:t>Costlier instruments</a:t>
            </a:r>
          </a:p>
          <a:p>
            <a:pPr marL="396079" indent="-216043" defTabSz="914537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2"/>
                </a:solidFill>
                <a:latin typeface="+mn-lt"/>
                <a:cs typeface="+mn-cs"/>
              </a:rPr>
              <a:t>New infrastructure</a:t>
            </a:r>
          </a:p>
          <a:p>
            <a:pPr marL="396079" indent="-216043" defTabSz="914537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2"/>
                </a:solidFill>
              </a:rPr>
              <a:t>Shore Control Centre</a:t>
            </a:r>
          </a:p>
          <a:p>
            <a:pPr marL="396079" indent="-216043" defTabSz="914537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schemeClr val="tx2"/>
                </a:solidFill>
                <a:latin typeface="+mn-lt"/>
                <a:cs typeface="+mn-cs"/>
              </a:rPr>
              <a:t>Existing business model</a:t>
            </a:r>
          </a:p>
        </p:txBody>
      </p:sp>
      <p:pic>
        <p:nvPicPr>
          <p:cNvPr id="10245" name="Picture 5" descr="C:\Users\ojr\AppData\Local\Microsoft\Windows\Temporary Internet Files\Content.IE5\DHLL2D1J\money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21" y="2843950"/>
            <a:ext cx="2351259" cy="17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ojr\AppData\Local\Microsoft\Windows\Temporary Internet Files\Content.IE5\SI3FJ6OK\large-arrow-blue-down-33.3-603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36232" y="4383915"/>
            <a:ext cx="919158" cy="9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:\Users\ojr\AppData\Local\Microsoft\Windows\Temporary Internet Files\Content.IE5\GRROAZET\large-arrow-orange-right-66.6-6041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6966" y="2599759"/>
            <a:ext cx="972088" cy="9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53210" y="2262742"/>
            <a:ext cx="5950670" cy="240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>
              <a:spcBef>
                <a:spcPct val="2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600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400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200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200">
                <a:solidFill>
                  <a:schemeClr val="accent3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96079" indent="-216043" defTabSz="914537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No hotel or safety equipment, more cargo</a:t>
            </a:r>
          </a:p>
          <a:p>
            <a:pPr marL="396079" indent="-216043" defTabSz="914537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No crew</a:t>
            </a:r>
          </a:p>
          <a:p>
            <a:pPr marL="396079" indent="-216043" defTabSz="914537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Improved efficiency, lower fuel</a:t>
            </a:r>
          </a:p>
          <a:p>
            <a:pPr marL="396079" indent="-216043" defTabSz="914537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Less off-hire</a:t>
            </a:r>
          </a:p>
          <a:p>
            <a:pPr marL="396079" indent="-216043" defTabSz="914537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New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446804097"/>
      </p:ext>
    </p:extLst>
  </p:cSld>
  <p:clrMapOvr>
    <a:masterClrMapping/>
  </p:clrMapOvr>
</p:sld>
</file>

<file path=ppt/theme/theme1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v6.potx" id="{C8E08AB7-4B67-4E1F-A38B-FF084AC1787D}" vid="{9A484F1E-B053-4CBC-BB23-94775B066193}"/>
    </a:ext>
  </a:extLst>
</a:theme>
</file>

<file path=ppt/theme/theme2.xml><?xml version="1.0" encoding="utf-8"?>
<a:theme xmlns:a="http://schemas.openxmlformats.org/drawingml/2006/main" name="SINTEF Mørk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v6.potx" id="{C8E08AB7-4B67-4E1F-A38B-FF084AC1787D}" vid="{CCF62DFA-C245-46EA-922F-65A2A646725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SINTEF Presentation</Template>
  <TotalTime>1895</TotalTime>
  <Words>528</Words>
  <Application>Microsoft Office PowerPoint</Application>
  <PresentationFormat>Widescreen</PresentationFormat>
  <Paragraphs>135</Paragraphs>
  <Slides>19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SINTEF Lys</vt:lpstr>
      <vt:lpstr>SINTEF Mørk</vt:lpstr>
      <vt:lpstr>Cost effective use of unmanned ships in short sea shipping Safe positioning and navigation for automatic surface vessels Trondheim, June 15. 2017</vt:lpstr>
      <vt:lpstr>Norwegian Forum for Autonomous Ships</vt:lpstr>
      <vt:lpstr>PowerPoint-presentasjon</vt:lpstr>
      <vt:lpstr>The fourth shipping revolution is on</vt:lpstr>
      <vt:lpstr>PowerPoint-presentasjon</vt:lpstr>
      <vt:lpstr>Why autonomous ships?</vt:lpstr>
      <vt:lpstr>Completely unmanned gives largest benefits!</vt:lpstr>
      <vt:lpstr>Constrained autonomy: Using a shore control center !</vt:lpstr>
      <vt:lpstr>Cost-benefit</vt:lpstr>
      <vt:lpstr>Deep sea is feasible, but not first mover !</vt:lpstr>
      <vt:lpstr>Developments towards unmanned ships</vt:lpstr>
      <vt:lpstr>PowerPoint-presentasjon</vt:lpstr>
      <vt:lpstr>Yara Birkeland</vt:lpstr>
      <vt:lpstr>Yara Birkeland Operation</vt:lpstr>
      <vt:lpstr>Autonomous Ship Transport at Trondheimsfjorden (ASTAT)</vt:lpstr>
      <vt:lpstr>PowerPoint-presentasjon</vt:lpstr>
      <vt:lpstr>GREEN COASTAL SHIPPING PROGRAMME Pilot 8: AUTONOMOUS COASTAL CONTAINER FEEDER</vt:lpstr>
      <vt:lpstr>Conclusions</vt:lpstr>
      <vt:lpstr>PowerPoint-presentasjon</vt:lpstr>
    </vt:vector>
  </TitlesOfParts>
  <Company>SINTEF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merchant ship research in Norway Ocean Week 2017, Trondheim</dc:title>
  <dc:creator>Ørnulf Jan Rødseth</dc:creator>
  <dc:description>template by officeconsult.no</dc:description>
  <cp:lastModifiedBy>Børje Forssell</cp:lastModifiedBy>
  <cp:revision>48</cp:revision>
  <dcterms:created xsi:type="dcterms:W3CDTF">2017-04-21T14:41:19Z</dcterms:created>
  <dcterms:modified xsi:type="dcterms:W3CDTF">2017-06-17T19:49:18Z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_AdHocReviewCycleID">
    <vt:i4>231400972</vt:i4>
  </property>
  <property fmtid="{D5CDD505-2E9C-101B-9397-08002B2CF9AE}" pid="4" name="_NewReviewCycle">
    <vt:lpwstr/>
  </property>
  <property fmtid="{D5CDD505-2E9C-101B-9397-08002B2CF9AE}" pid="5" name="_EmailSubject">
    <vt:lpwstr/>
  </property>
  <property fmtid="{D5CDD505-2E9C-101B-9397-08002B2CF9AE}" pid="6" name="_AuthorEmail">
    <vt:lpwstr>OrnulfJan.Rodseth@sintef.no</vt:lpwstr>
  </property>
  <property fmtid="{D5CDD505-2E9C-101B-9397-08002B2CF9AE}" pid="7" name="_AuthorEmailDisplayName">
    <vt:lpwstr>Ørnulf Jan Rødseth</vt:lpwstr>
  </property>
</Properties>
</file>