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2" r:id="rId2"/>
    <p:sldId id="264" r:id="rId3"/>
    <p:sldId id="267" r:id="rId4"/>
    <p:sldId id="278" r:id="rId5"/>
    <p:sldId id="281" r:id="rId6"/>
    <p:sldId id="291" r:id="rId7"/>
    <p:sldId id="282" r:id="rId8"/>
    <p:sldId id="283" r:id="rId9"/>
    <p:sldId id="295" r:id="rId10"/>
    <p:sldId id="292" r:id="rId11"/>
    <p:sldId id="275" r:id="rId12"/>
    <p:sldId id="276" r:id="rId13"/>
    <p:sldId id="296" r:id="rId14"/>
    <p:sldId id="284" r:id="rId15"/>
    <p:sldId id="265" r:id="rId16"/>
    <p:sldId id="266" r:id="rId17"/>
    <p:sldId id="293" r:id="rId18"/>
    <p:sldId id="268" r:id="rId19"/>
    <p:sldId id="285" r:id="rId20"/>
    <p:sldId id="270" r:id="rId21"/>
    <p:sldId id="271" r:id="rId22"/>
    <p:sldId id="288" r:id="rId23"/>
    <p:sldId id="272" r:id="rId24"/>
    <p:sldId id="274" r:id="rId25"/>
    <p:sldId id="273" r:id="rId26"/>
    <p:sldId id="286" r:id="rId27"/>
    <p:sldId id="289" r:id="rId28"/>
    <p:sldId id="287" r:id="rId29"/>
    <p:sldId id="294" r:id="rId30"/>
    <p:sldId id="290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CF4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3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04/03/2013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209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04.03.2013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4611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Rotterdam port offer WiFi to visiting ship: Range of some kilometers from </a:t>
            </a:r>
          </a:p>
          <a:p>
            <a:r>
              <a:rPr lang="nb-NO" smtClean="0"/>
              <a:t>base stations.</a:t>
            </a:r>
          </a:p>
          <a:p>
            <a:endParaRPr lang="nb-NO" smtClean="0"/>
          </a:p>
          <a:p>
            <a:r>
              <a:rPr lang="nb-NO" smtClean="0"/>
              <a:t>Not really a viable alternative for general coastal services as service operates in</a:t>
            </a:r>
          </a:p>
          <a:p>
            <a:r>
              <a:rPr lang="nb-NO" smtClean="0"/>
              <a:t>Non-licensed band and competes with all other services and because of limited</a:t>
            </a:r>
          </a:p>
          <a:p>
            <a:r>
              <a:rPr lang="nb-NO" smtClean="0"/>
              <a:t>Range and power levels.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42F6C1-0F6A-4D3F-A905-963AC563A000}" type="slidenum">
              <a:rPr lang="en-GB" sz="1300" smtClean="0">
                <a:latin typeface="Times New Roman" pitchFamily="18" charset="0"/>
              </a:rPr>
              <a:pPr/>
              <a:t>4</a:t>
            </a:fld>
            <a:endParaRPr lang="en-GB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WiMax is very interesing technology, but no suitable frequencies are currently</a:t>
            </a:r>
          </a:p>
          <a:p>
            <a:r>
              <a:rPr lang="nb-NO" smtClean="0"/>
              <a:t>available for shipping. Need fairly wide frequency channels for good performance</a:t>
            </a:r>
          </a:p>
          <a:p>
            <a:r>
              <a:rPr lang="en-US" smtClean="0"/>
              <a:t>WiMAX IEEE 802.16a protocol allows for a max of 100 Mbit/s per 20 MHz channel.</a:t>
            </a:r>
          </a:p>
          <a:p>
            <a:endParaRPr lang="en-US" smtClean="0"/>
          </a:p>
          <a:p>
            <a:r>
              <a:rPr lang="en-US" smtClean="0"/>
              <a:t>The picture shows coverage in Singapore (Commercial service to visiting ships)</a:t>
            </a:r>
          </a:p>
          <a:p>
            <a:r>
              <a:rPr lang="en-US" smtClean="0"/>
              <a:t>And a last mile solution used on the west coast of Norway that also offers </a:t>
            </a:r>
          </a:p>
          <a:p>
            <a:r>
              <a:rPr lang="en-US" smtClean="0"/>
              <a:t>Services to highway ferries in the area.</a:t>
            </a:r>
          </a:p>
          <a:p>
            <a:endParaRPr lang="en-US" smtClean="0"/>
          </a:p>
          <a:p>
            <a:endParaRPr lang="en-US" smtClean="0"/>
          </a:p>
          <a:p>
            <a:endParaRPr lang="nb-NO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6CDF1C-8DE8-481F-9E81-7D5851D5AFFC}" type="slidenum">
              <a:rPr lang="en-GB" sz="1300" smtClean="0">
                <a:latin typeface="Times New Roman" pitchFamily="18" charset="0"/>
              </a:rPr>
              <a:pPr/>
              <a:t>5</a:t>
            </a:fld>
            <a:endParaRPr lang="en-GB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This is deployed in Norway and is being cosnidered in otehr areas.</a:t>
            </a:r>
          </a:p>
          <a:p>
            <a:endParaRPr lang="nb-NO" smtClean="0"/>
          </a:p>
          <a:p>
            <a:r>
              <a:rPr lang="nb-NO" smtClean="0"/>
              <a:t>Much higher capacity than AIS: 4 channels should be enough for higher service level</a:t>
            </a:r>
          </a:p>
          <a:p>
            <a:r>
              <a:rPr lang="nb-NO" smtClean="0"/>
              <a:t>requirements, fewer may be used if less demanding applications or cooperation with </a:t>
            </a:r>
          </a:p>
          <a:p>
            <a:r>
              <a:rPr lang="nb-NO" smtClean="0"/>
              <a:t>Satellites are used.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CBF062-5ED1-4A0D-8882-D68E44606092}" type="slidenum">
              <a:rPr lang="en-GB" sz="1300" smtClean="0">
                <a:latin typeface="Times New Roman" pitchFamily="18" charset="0"/>
              </a:rPr>
              <a:pPr/>
              <a:t>7</a:t>
            </a:fld>
            <a:endParaRPr lang="en-GB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Formula is: The capacity of a link (C) is a function of Bandwidth (B) and Signal / Noise</a:t>
            </a:r>
          </a:p>
          <a:p>
            <a:r>
              <a:rPr lang="nb-NO" smtClean="0"/>
              <a:t>Ratio (S/N). Higher capacity requires better S/N and will be more sensitive to</a:t>
            </a:r>
          </a:p>
          <a:p>
            <a:r>
              <a:rPr lang="nb-NO" smtClean="0"/>
              <a:t>Noise to interrupt communication.</a:t>
            </a:r>
          </a:p>
          <a:p>
            <a:endParaRPr lang="nb-NO" smtClean="0"/>
          </a:p>
          <a:p>
            <a:r>
              <a:rPr lang="nb-NO" smtClean="0"/>
              <a:t>Thus, although a higher utilization of the bandwidth can be used, this will have effects on range</a:t>
            </a:r>
          </a:p>
          <a:p>
            <a:r>
              <a:rPr lang="nb-NO" smtClean="0"/>
              <a:t>And reliability.</a:t>
            </a:r>
          </a:p>
          <a:p>
            <a:endParaRPr lang="nb-NO" smtClean="0"/>
          </a:p>
          <a:p>
            <a:r>
              <a:rPr lang="nb-NO" smtClean="0"/>
              <a:t>However, systems with mixed modulation schemes could be a good solution</a:t>
            </a:r>
          </a:p>
          <a:p>
            <a:r>
              <a:rPr lang="nb-NO" smtClean="0"/>
              <a:t> (high bandwidth for near shore and lower bandwith farther out).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606E64-3D4E-4C43-94E0-6C301292672F}" type="slidenum">
              <a:rPr lang="en-GB" sz="1300" smtClean="0">
                <a:latin typeface="Times New Roman" pitchFamily="18" charset="0"/>
              </a:rPr>
              <a:pPr/>
              <a:t>8</a:t>
            </a:fld>
            <a:endParaRPr lang="en-GB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Shows the problem of GEO systems.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E0B3176-4A0D-4C98-A1F8-6A8201FDE3E9}" type="slidenum">
              <a:rPr lang="en-GB" sz="1300" smtClean="0">
                <a:latin typeface="Times New Roman" pitchFamily="18" charset="0"/>
              </a:rPr>
              <a:pPr/>
              <a:t>11</a:t>
            </a:fld>
            <a:endParaRPr lang="en-GB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/>
              <a:t>Iridium is a low orbit system. OpenPort ™ is the new digital communication</a:t>
            </a:r>
          </a:p>
          <a:p>
            <a:r>
              <a:rPr lang="nb-NO" smtClean="0"/>
              <a:t>Serice, up to 128 kbps (Internet connectivity).</a:t>
            </a:r>
          </a:p>
          <a:p>
            <a:endParaRPr lang="nb-NO" smtClean="0"/>
          </a:p>
          <a:p>
            <a:r>
              <a:rPr lang="nb-NO" smtClean="0"/>
              <a:t>Commercial viability is uncertain as the sattelittes need to be replaced</a:t>
            </a:r>
          </a:p>
          <a:p>
            <a:r>
              <a:rPr lang="nb-NO" smtClean="0"/>
              <a:t> over the coming years.</a:t>
            </a:r>
          </a:p>
          <a:p>
            <a:endParaRPr lang="nb-NO" smtClean="0"/>
          </a:p>
          <a:p>
            <a:r>
              <a:rPr lang="nb-NO" smtClean="0"/>
              <a:t>Very fast movement of satellittes relative to ground causes signal processing</a:t>
            </a:r>
          </a:p>
          <a:p>
            <a:r>
              <a:rPr lang="nb-NO" smtClean="0"/>
              <a:t> and handover problems, particularly near equator where satellitte density is </a:t>
            </a:r>
          </a:p>
          <a:p>
            <a:r>
              <a:rPr lang="nb-NO" smtClean="0"/>
              <a:t>Low. Complex system for passing signal between satelittes until ground station</a:t>
            </a:r>
          </a:p>
          <a:p>
            <a:r>
              <a:rPr lang="nb-NO" smtClean="0"/>
              <a:t>Is reached: Cause latency of 1 to 2 seconds.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532D22-0B5B-4ED6-BC55-B7109DD37526}" type="slidenum">
              <a:rPr lang="en-GB" sz="1300" smtClean="0">
                <a:latin typeface="Times New Roman" pitchFamily="18" charset="0"/>
              </a:rPr>
              <a:pPr/>
              <a:t>12</a:t>
            </a:fld>
            <a:endParaRPr lang="en-GB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Limited </a:t>
            </a:r>
            <a:r>
              <a:rPr lang="nb-NO" dirty="0" err="1" smtClean="0"/>
              <a:t>satellite</a:t>
            </a:r>
            <a:r>
              <a:rPr lang="nb-NO" dirty="0" smtClean="0"/>
              <a:t> </a:t>
            </a:r>
            <a:r>
              <a:rPr lang="nb-NO" dirty="0" err="1" smtClean="0"/>
              <a:t>coverage</a:t>
            </a:r>
            <a:r>
              <a:rPr lang="nb-NO" dirty="0" smtClean="0"/>
              <a:t> in polar areas  and </a:t>
            </a:r>
            <a:r>
              <a:rPr lang="nb-NO" dirty="0" err="1" smtClean="0"/>
              <a:t>Ionospheric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disturbances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outside</a:t>
            </a:r>
            <a:r>
              <a:rPr lang="nb-NO" baseline="0" dirty="0" smtClean="0"/>
              <a:t> Brazil) </a:t>
            </a:r>
            <a:r>
              <a:rPr lang="nb-NO" baseline="0" dirty="0" err="1" smtClean="0"/>
              <a:t>create</a:t>
            </a:r>
            <a:r>
              <a:rPr lang="nb-NO" baseline="0" dirty="0" smtClean="0"/>
              <a:t> problems for L-band (global </a:t>
            </a:r>
            <a:r>
              <a:rPr lang="nb-NO" baseline="0" dirty="0" err="1" smtClean="0"/>
              <a:t>positioning</a:t>
            </a:r>
            <a:r>
              <a:rPr lang="nb-NO" baseline="0" dirty="0" smtClean="0"/>
              <a:t> systems) as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 as Inmarsat </a:t>
            </a:r>
            <a:r>
              <a:rPr lang="nb-NO" baseline="0" dirty="0" err="1" smtClean="0"/>
              <a:t>safety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communication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661B-6323-413B-8910-E3C5229A9D65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76753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1_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Bakgrunnsfot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20" b="6751"/>
          <a:stretch/>
        </p:blipFill>
        <p:spPr>
          <a:xfrm>
            <a:off x="0" y="-86304"/>
            <a:ext cx="9144000" cy="6944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42578" y="3573016"/>
            <a:ext cx="8443101" cy="504056"/>
          </a:xfrm>
        </p:spPr>
        <p:txBody>
          <a:bodyPr lIns="0" tIns="0" rIns="0" bIns="0">
            <a:noAutofit/>
          </a:bodyPr>
          <a:lstStyle>
            <a:lvl1pPr algn="ctr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2875002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 algn="ctr">
              <a:buNone/>
              <a:defRPr sz="36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31396"/>
            <a:ext cx="1620000" cy="1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449268"/>
            <a:ext cx="1227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 userDrawn="1"/>
        </p:nvSpPr>
        <p:spPr>
          <a:xfrm>
            <a:off x="222945" y="6343977"/>
            <a:ext cx="3385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600" noProof="0" dirty="0" smtClean="0">
                <a:solidFill>
                  <a:schemeClr val="bg1"/>
                </a:solidFill>
                <a:latin typeface="Calibri Light" pitchFamily="34" charset="0"/>
              </a:rPr>
              <a:t>Norsk Marinteknisk Forskningsinstitutt</a:t>
            </a:r>
          </a:p>
        </p:txBody>
      </p:sp>
    </p:spTree>
    <p:extLst>
      <p:ext uri="{BB962C8B-B14F-4D97-AF65-F5344CB8AC3E}">
        <p14:creationId xmlns:p14="http://schemas.microsoft.com/office/powerpoint/2010/main" xmlns="" val="282352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err="1" smtClean="0"/>
              <a:t>Click</a:t>
            </a:r>
            <a:r>
              <a:rPr lang="nb-NO" noProof="0" dirty="0" smtClean="0"/>
              <a:t>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/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 smtClean="0"/>
              <a:t>Click icon to add media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pic>
        <p:nvPicPr>
          <p:cNvPr id="9" name="Picture 12" descr="SINTEFLogo_hvit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3272" y="6390000"/>
            <a:ext cx="1357200" cy="28332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6437312"/>
            <a:ext cx="1620000" cy="19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97825" y="6629400"/>
            <a:ext cx="990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4712-85BB-41E6-BBCD-09DC809B5D66}" type="slidenum">
              <a:rPr lang="en-GB"/>
              <a:pPr>
                <a:defRPr/>
              </a:pPr>
              <a:t>‹#›</a:t>
            </a:fld>
            <a:endParaRPr lang="en-GB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4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2_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Bakgrunnsfot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20" b="6751"/>
          <a:stretch/>
        </p:blipFill>
        <p:spPr>
          <a:xfrm>
            <a:off x="0" y="-86304"/>
            <a:ext cx="9144000" cy="694430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1620000" cy="19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449268"/>
            <a:ext cx="1227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42578" y="4149080"/>
            <a:ext cx="8443101" cy="504056"/>
          </a:xfrm>
        </p:spPr>
        <p:txBody>
          <a:bodyPr lIns="0" tIns="0" rIns="0" bIns="0">
            <a:noAutofit/>
          </a:bodyPr>
          <a:lstStyle>
            <a:lvl1pPr algn="ctr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3451066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 algn="ctr">
              <a:buNone/>
              <a:defRPr sz="36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" name="Rektangel 1"/>
          <p:cNvSpPr/>
          <p:nvPr userDrawn="1"/>
        </p:nvSpPr>
        <p:spPr>
          <a:xfrm>
            <a:off x="222945" y="750987"/>
            <a:ext cx="3638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600" noProof="0" dirty="0" smtClean="0">
                <a:solidFill>
                  <a:schemeClr val="bg1"/>
                </a:solidFill>
                <a:latin typeface="Calibri Light" pitchFamily="34" charset="0"/>
              </a:rPr>
              <a:t>Norsk Marinteknisk Forskningsinstitutt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_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Bakgrunnsfot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20" b="6751"/>
          <a:stretch/>
        </p:blipFill>
        <p:spPr>
          <a:xfrm>
            <a:off x="0" y="-86304"/>
            <a:ext cx="9144000" cy="6944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42578" y="3550950"/>
            <a:ext cx="8443101" cy="504056"/>
          </a:xfrm>
        </p:spPr>
        <p:txBody>
          <a:bodyPr lIns="0" tIns="0" rIns="0" bIns="0">
            <a:noAutofit/>
          </a:bodyPr>
          <a:lstStyle>
            <a:lvl1pPr algn="ctr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2852936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 algn="ctr">
              <a:buNone/>
              <a:defRPr sz="36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31396"/>
            <a:ext cx="1620000" cy="1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449268"/>
            <a:ext cx="1227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 userDrawn="1"/>
        </p:nvSpPr>
        <p:spPr>
          <a:xfrm>
            <a:off x="222945" y="6333936"/>
            <a:ext cx="4222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600" noProof="0" dirty="0" smtClean="0">
                <a:solidFill>
                  <a:schemeClr val="bg1"/>
                </a:solidFill>
                <a:latin typeface="Calibri Light" pitchFamily="34" charset="0"/>
              </a:rPr>
              <a:t>Norwegian Marine Technology Research </a:t>
            </a:r>
            <a:r>
              <a:rPr lang="nb-NO" sz="1600" noProof="0" dirty="0" err="1" smtClean="0">
                <a:solidFill>
                  <a:schemeClr val="bg1"/>
                </a:solidFill>
                <a:latin typeface="Calibri Light" pitchFamily="34" charset="0"/>
              </a:rPr>
              <a:t>Institute</a:t>
            </a:r>
            <a:endParaRPr lang="nb-NO" sz="1600" noProof="0" dirty="0" smtClean="0">
              <a:solidFill>
                <a:schemeClr val="bg1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91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2_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Bakgrunnsfot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20" b="6751"/>
          <a:stretch/>
        </p:blipFill>
        <p:spPr>
          <a:xfrm>
            <a:off x="0" y="-86304"/>
            <a:ext cx="9144000" cy="694430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620000" cy="1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449268"/>
            <a:ext cx="1227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42578" y="4149080"/>
            <a:ext cx="8443101" cy="504056"/>
          </a:xfrm>
        </p:spPr>
        <p:txBody>
          <a:bodyPr lIns="0" tIns="0" rIns="0" bIns="0">
            <a:noAutofit/>
          </a:bodyPr>
          <a:lstStyle>
            <a:lvl1pPr algn="ctr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3451066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 algn="ctr">
              <a:buNone/>
              <a:defRPr sz="36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2" name="Rektangel 1"/>
          <p:cNvSpPr/>
          <p:nvPr userDrawn="1"/>
        </p:nvSpPr>
        <p:spPr>
          <a:xfrm>
            <a:off x="222945" y="730351"/>
            <a:ext cx="4222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600" noProof="0" dirty="0" smtClean="0">
                <a:solidFill>
                  <a:schemeClr val="bg1"/>
                </a:solidFill>
                <a:latin typeface="Calibri Light" pitchFamily="34" charset="0"/>
              </a:rPr>
              <a:t>Norwegian Marine Technology Research </a:t>
            </a:r>
            <a:r>
              <a:rPr lang="nb-NO" sz="1600" noProof="0" dirty="0" err="1" smtClean="0">
                <a:solidFill>
                  <a:schemeClr val="bg1"/>
                </a:solidFill>
                <a:latin typeface="Calibri Light" pitchFamily="34" charset="0"/>
              </a:rPr>
              <a:t>Institute</a:t>
            </a:r>
            <a:endParaRPr lang="nb-NO" sz="1600" noProof="0" dirty="0" smtClean="0">
              <a:solidFill>
                <a:schemeClr val="bg1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22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3_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Bakgrunnsfot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20" b="6751"/>
          <a:stretch/>
        </p:blipFill>
        <p:spPr>
          <a:xfrm>
            <a:off x="0" y="-86304"/>
            <a:ext cx="9144000" cy="694430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620000" cy="1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449268"/>
            <a:ext cx="1227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42578" y="4149080"/>
            <a:ext cx="8443101" cy="504056"/>
          </a:xfrm>
        </p:spPr>
        <p:txBody>
          <a:bodyPr lIns="0" tIns="0" rIns="0" bIns="0">
            <a:noAutofit/>
          </a:bodyPr>
          <a:lstStyle>
            <a:lvl1pPr algn="ctr">
              <a:buFont typeface="Arial" pitchFamily="34" charset="0"/>
              <a:buNone/>
              <a:defRPr sz="18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3451066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 algn="ctr">
              <a:buNone/>
              <a:defRPr sz="36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noProof="0" dirty="0" smtClean="0"/>
              <a:t>Click to </a:t>
            </a:r>
            <a:r>
              <a:rPr lang="nb-NO" noProof="0" dirty="0" err="1" smtClean="0"/>
              <a:t>insert</a:t>
            </a:r>
            <a:r>
              <a:rPr lang="nb-NO" noProof="0" dirty="0" smtClean="0"/>
              <a:t> </a:t>
            </a:r>
            <a:r>
              <a:rPr lang="nb-NO" noProof="0" dirty="0" err="1" smtClean="0"/>
              <a:t>text</a:t>
            </a:r>
            <a:endParaRPr lang="nb-NO" noProof="0" dirty="0" smtClean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323850" y="1630189"/>
            <a:ext cx="4248150" cy="5746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222945" y="749401"/>
            <a:ext cx="4065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600" noProof="0" dirty="0" smtClean="0">
                <a:solidFill>
                  <a:schemeClr val="bg1"/>
                </a:solidFill>
              </a:rPr>
              <a:t>Norwegian Marine Technology Research </a:t>
            </a:r>
            <a:r>
              <a:rPr lang="nb-NO" sz="1600" noProof="0" dirty="0" err="1" smtClean="0">
                <a:solidFill>
                  <a:schemeClr val="bg1"/>
                </a:solidFill>
              </a:rPr>
              <a:t>Institute</a:t>
            </a:r>
            <a:endParaRPr lang="nb-NO" sz="16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46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Bakgrunnsfoto.jp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361" b="6751"/>
          <a:stretch/>
        </p:blipFill>
        <p:spPr>
          <a:xfrm>
            <a:off x="0" y="6324771"/>
            <a:ext cx="9144000" cy="5332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6509828"/>
            <a:ext cx="1620000" cy="19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449268"/>
            <a:ext cx="12271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74" r:id="rId3"/>
    <p:sldLayoutId id="2147483673" r:id="rId4"/>
    <p:sldLayoutId id="2147483675" r:id="rId5"/>
    <p:sldLayoutId id="2147483665" r:id="rId6"/>
    <p:sldLayoutId id="2147483661" r:id="rId7"/>
    <p:sldLayoutId id="2147483670" r:id="rId8"/>
    <p:sldLayoutId id="2147483666" r:id="rId9"/>
    <p:sldLayoutId id="2147483667" r:id="rId10"/>
    <p:sldLayoutId id="2147483671" r:id="rId11"/>
    <p:sldLayoutId id="2147483668" r:id="rId12"/>
    <p:sldLayoutId id="2147483669" r:id="rId13"/>
    <p:sldLayoutId id="2147483676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447C"/>
          </a:solidFill>
          <a:latin typeface="Calibri" pitchFamily="34" charset="0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0975" indent="-180975" algn="l" defTabSz="914400" rtl="0" eaLnBrk="1" latinLnBrk="0" hangingPunct="1">
        <a:spcBef>
          <a:spcPct val="20000"/>
        </a:spcBef>
        <a:buClr>
          <a:schemeClr val="accent2"/>
        </a:buClr>
        <a:buSzPct val="150000"/>
        <a:buFont typeface="Arial" pitchFamily="34" charset="0"/>
        <a:buChar char="•"/>
        <a:defRPr sz="1800" kern="1200">
          <a:solidFill>
            <a:schemeClr val="accent3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SINTEF" charset="0"/>
        <a:buChar char="−"/>
        <a:defRPr sz="1600" kern="1200">
          <a:solidFill>
            <a:schemeClr val="accent3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SINTEF" charset="0"/>
        <a:buChar char="−"/>
        <a:defRPr sz="1400" kern="1200">
          <a:solidFill>
            <a:schemeClr val="accent3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SINTEF" charset="0"/>
        <a:buChar char="−"/>
        <a:defRPr sz="1200" kern="1200">
          <a:solidFill>
            <a:schemeClr val="accent3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SINTEF" charset="0"/>
        <a:buChar char="−"/>
        <a:defRPr sz="1200" kern="1200">
          <a:solidFill>
            <a:schemeClr val="accent3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mits-forum.org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s-forum.org/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unmanned-ship.org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42578" y="3573016"/>
            <a:ext cx="8443101" cy="1008112"/>
          </a:xfrm>
        </p:spPr>
        <p:txBody>
          <a:bodyPr/>
          <a:lstStyle/>
          <a:p>
            <a:r>
              <a:rPr lang="en-GB" dirty="0" smtClean="0"/>
              <a:t>Ørnulf Jan Rødseth MSc</a:t>
            </a:r>
          </a:p>
          <a:p>
            <a:r>
              <a:rPr lang="en-GB" dirty="0" smtClean="0"/>
              <a:t>Research Director, MARINTEK</a:t>
            </a:r>
          </a:p>
          <a:p>
            <a:r>
              <a:rPr lang="en-GB" dirty="0" smtClean="0"/>
              <a:t>OrnulfJan.Rodseth@marintek.sintef.no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0"/>
          </p:nvPr>
        </p:nvSpPr>
        <p:spPr>
          <a:xfrm>
            <a:off x="342000" y="1484784"/>
            <a:ext cx="8460000" cy="1944216"/>
          </a:xfrm>
        </p:spPr>
        <p:txBody>
          <a:bodyPr/>
          <a:lstStyle/>
          <a:p>
            <a:r>
              <a:rPr lang="en-US" dirty="0"/>
              <a:t>The role of digital communication technology in e-Navigation – the need for new 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3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MF-NAVDAT service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ITU-R M.2010</a:t>
            </a:r>
          </a:p>
          <a:p>
            <a:r>
              <a:rPr lang="en-US" dirty="0" smtClean="0"/>
              <a:t>495 to 505 kHz (MF)</a:t>
            </a:r>
          </a:p>
          <a:p>
            <a:r>
              <a:rPr lang="en-US" dirty="0" smtClean="0"/>
              <a:t>Expected effective bit rate 12-18 kbps</a:t>
            </a:r>
          </a:p>
          <a:p>
            <a:endParaRPr lang="en-US" dirty="0" smtClean="0"/>
          </a:p>
          <a:p>
            <a:r>
              <a:rPr lang="en-US" dirty="0" smtClean="0"/>
              <a:t>Additional to NAVTEX</a:t>
            </a:r>
          </a:p>
          <a:p>
            <a:pPr lvl="1"/>
            <a:r>
              <a:rPr lang="en-US" dirty="0" smtClean="0"/>
              <a:t>Same time slot scheme?</a:t>
            </a:r>
          </a:p>
          <a:p>
            <a:pPr lvl="1"/>
            <a:r>
              <a:rPr lang="en-US" dirty="0" smtClean="0"/>
              <a:t>NAVTEX has 100 bps at 518 kHz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5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B5BF45-0CA3-40BF-9935-A10A6D712B0E}" type="slidenum">
              <a:rPr lang="en-GB" sz="1000" smtClean="0"/>
              <a:pPr/>
              <a:t>11</a:t>
            </a:fld>
            <a:endParaRPr lang="en-GB" sz="1400" smtClean="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Satellite systems:</a:t>
            </a:r>
            <a:br>
              <a:rPr lang="en-GB" sz="3200" smtClean="0"/>
            </a:br>
            <a:r>
              <a:rPr lang="en-GB" sz="3200" smtClean="0"/>
              <a:t>GEO: Geostationary Earth Orbit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560513"/>
            <a:ext cx="5643563" cy="1609725"/>
          </a:xfrm>
        </p:spPr>
        <p:txBody>
          <a:bodyPr/>
          <a:lstStyle/>
          <a:p>
            <a:r>
              <a:rPr lang="en-GB" sz="2000" smtClean="0"/>
              <a:t>Benefits (Inmarsat and other VSAT)</a:t>
            </a:r>
          </a:p>
          <a:p>
            <a:pPr lvl="1"/>
            <a:r>
              <a:rPr lang="en-GB" sz="1800" smtClean="0"/>
              <a:t>Close to global coverage</a:t>
            </a:r>
          </a:p>
          <a:p>
            <a:pPr lvl="1"/>
            <a:r>
              <a:rPr lang="en-GB" sz="1800" smtClean="0"/>
              <a:t>Satellite is stationary relative to earth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36925" y="4192588"/>
            <a:ext cx="3978275" cy="1770062"/>
            <a:chOff x="2225" y="2294"/>
            <a:chExt cx="3303" cy="1360"/>
          </a:xfrm>
        </p:grpSpPr>
        <p:pic>
          <p:nvPicPr>
            <p:cNvPr id="92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" y="2294"/>
              <a:ext cx="3303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Rectangle 7"/>
            <p:cNvSpPr>
              <a:spLocks noChangeArrowheads="1"/>
            </p:cNvSpPr>
            <p:nvPr/>
          </p:nvSpPr>
          <p:spPr bwMode="auto">
            <a:xfrm>
              <a:off x="4165" y="3439"/>
              <a:ext cx="127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000"/>
                <a:t>© NTNU/Odd Gutteberg</a:t>
              </a:r>
            </a:p>
          </p:txBody>
        </p:sp>
      </p:grp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22275" y="3073400"/>
            <a:ext cx="3062288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GB" dirty="0"/>
              <a:t>Drawbacks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GB" sz="1800" dirty="0"/>
              <a:t>Weak signal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GB" sz="1800" dirty="0"/>
              <a:t>Latency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GB" sz="1800" dirty="0"/>
              <a:t>Shadows</a:t>
            </a:r>
          </a:p>
          <a:p>
            <a:pPr marL="1143000" lvl="2" indent="-228600" algn="l">
              <a:spcBef>
                <a:spcPct val="20000"/>
              </a:spcBef>
              <a:buClr>
                <a:srgbClr val="33CCFF"/>
              </a:buClr>
              <a:buSzPct val="75000"/>
              <a:buFont typeface="Wingdings" pitchFamily="2" charset="2"/>
              <a:buChar char="n"/>
            </a:pPr>
            <a:r>
              <a:rPr lang="en-GB" sz="1600" dirty="0"/>
              <a:t>Polar regions</a:t>
            </a:r>
          </a:p>
          <a:p>
            <a:pPr marL="1143000" lvl="2" indent="-228600" algn="l">
              <a:spcBef>
                <a:spcPct val="20000"/>
              </a:spcBef>
              <a:buClr>
                <a:srgbClr val="33CCFF"/>
              </a:buClr>
              <a:buSzPct val="75000"/>
              <a:buFont typeface="Wingdings" pitchFamily="2" charset="2"/>
              <a:buChar char="n"/>
            </a:pPr>
            <a:r>
              <a:rPr lang="en-GB" sz="1600" dirty="0"/>
              <a:t>Fjords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GB" sz="1800" dirty="0"/>
              <a:t>Ship movement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GB" sz="1800" dirty="0"/>
              <a:t>Rain fading (Ku)</a:t>
            </a:r>
          </a:p>
        </p:txBody>
      </p:sp>
      <p:pic>
        <p:nvPicPr>
          <p:cNvPr id="9223" name="Picture 19" descr="inmars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860675"/>
            <a:ext cx="1200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23"/>
          <p:cNvSpPr txBox="1">
            <a:spLocks noChangeArrowheads="1"/>
          </p:cNvSpPr>
          <p:nvPr/>
        </p:nvSpPr>
        <p:spPr bwMode="auto">
          <a:xfrm>
            <a:off x="7540625" y="5681663"/>
            <a:ext cx="1316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200" u="sng"/>
              <a:t>www.marcom.no</a:t>
            </a:r>
          </a:p>
        </p:txBody>
      </p:sp>
      <p:pic>
        <p:nvPicPr>
          <p:cNvPr id="9225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025525"/>
            <a:ext cx="32575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23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F2F732-23BB-4D68-A45B-F3FE0143F81B}" type="slidenum">
              <a:rPr lang="en-GB" sz="1000" smtClean="0"/>
              <a:pPr/>
              <a:t>12</a:t>
            </a:fld>
            <a:endParaRPr lang="en-GB" sz="1400" smtClean="0">
              <a:latin typeface="Times New Roman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Satellite systems</a:t>
            </a:r>
            <a:br>
              <a:rPr lang="en-US" sz="3200" smtClean="0"/>
            </a:br>
            <a:r>
              <a:rPr lang="en-US" sz="3200" smtClean="0"/>
              <a:t>LEO: Low Earth Orbit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524000"/>
            <a:ext cx="5051425" cy="164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Iridium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Orbit hight 780 km, 66 satellites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Also some other less relevant systems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Globalstar  (1400 km / 48 satellites)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Orbcomm (775 km / 29 satellites)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204913"/>
            <a:ext cx="25479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38" y="4014788"/>
            <a:ext cx="30591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7466013" y="1093788"/>
            <a:ext cx="13319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u="sng"/>
              <a:t>www.iridium.com</a:t>
            </a: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90525"/>
            <a:ext cx="2124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34950" y="3063875"/>
            <a:ext cx="384651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1800"/>
              <a:t>Benefits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600"/>
              <a:t>Signal strength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600"/>
              <a:t>Low latency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600"/>
              <a:t>Global coverage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34950" y="4386263"/>
            <a:ext cx="36639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1800"/>
              <a:t>Drawbacks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600"/>
              <a:t>Complexity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600"/>
              <a:t>Commercial viability ?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600"/>
              <a:t>Doppler shift effects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600"/>
              <a:t>Relatively low bandwidth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7540625" y="5681663"/>
            <a:ext cx="1316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200" u="sng"/>
              <a:t>www.marcom.no</a:t>
            </a:r>
          </a:p>
        </p:txBody>
      </p:sp>
    </p:spTree>
    <p:extLst>
      <p:ext uri="{BB962C8B-B14F-4D97-AF65-F5344CB8AC3E}">
        <p14:creationId xmlns:p14="http://schemas.microsoft.com/office/powerpoint/2010/main" xmlns="" val="26018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Communication</a:t>
            </a:r>
            <a:r>
              <a:rPr lang="nb-NO" dirty="0" smtClean="0"/>
              <a:t> </a:t>
            </a:r>
            <a:r>
              <a:rPr lang="nb-NO" dirty="0" err="1" smtClean="0"/>
              <a:t>technology</a:t>
            </a:r>
            <a:r>
              <a:rPr lang="nb-NO" dirty="0" smtClean="0"/>
              <a:t> in Arctic</a:t>
            </a:r>
            <a:endParaRPr lang="nb-NO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61950" y="1304925"/>
            <a:ext cx="46307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000" kern="0" dirty="0" smtClean="0"/>
              <a:t>High Elliptic Orbit (</a:t>
            </a:r>
            <a:r>
              <a:rPr lang="en-US" sz="2000" kern="0" dirty="0" err="1" smtClean="0"/>
              <a:t>Molnyia</a:t>
            </a:r>
            <a:r>
              <a:rPr lang="en-US" sz="2000" kern="0" dirty="0" smtClean="0"/>
              <a:t>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000" kern="0" dirty="0" smtClean="0"/>
              <a:t>Low Earth Orbit (Iridium)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000" kern="0" dirty="0" smtClean="0"/>
              <a:t>Various other concepts</a:t>
            </a:r>
            <a:endParaRPr lang="en-US" sz="2000" kern="0" dirty="0"/>
          </a:p>
        </p:txBody>
      </p:sp>
      <p:pic>
        <p:nvPicPr>
          <p:cNvPr id="5" name="Picture 6" descr="nen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96975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66694" y="3189288"/>
            <a:ext cx="2808287" cy="1338263"/>
            <a:chOff x="2225" y="2294"/>
            <a:chExt cx="3303" cy="136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" y="2294"/>
              <a:ext cx="3303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65" y="3439"/>
              <a:ext cx="127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000"/>
                <a:t>© NTNU/Odd Gutteberg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165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digital communication technology in</a:t>
            </a:r>
            <a:br>
              <a:rPr lang="en-US" smtClean="0"/>
            </a:br>
            <a:r>
              <a:rPr lang="en-US" smtClean="0"/>
              <a:t>e-Navigation – the need for new infrastructure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communication systems</a:t>
            </a:r>
          </a:p>
          <a:p>
            <a:endParaRPr lang="en-US" dirty="0"/>
          </a:p>
          <a:p>
            <a:r>
              <a:rPr lang="en-US" sz="2000" b="1" dirty="0" smtClean="0"/>
              <a:t>Basic overview of current requirements</a:t>
            </a:r>
          </a:p>
          <a:p>
            <a:endParaRPr lang="en-US" dirty="0" smtClean="0"/>
          </a:p>
          <a:p>
            <a:r>
              <a:rPr lang="en-US" dirty="0" smtClean="0"/>
              <a:t>Emerging requirements from e-Navigation and e-Maritime</a:t>
            </a:r>
          </a:p>
          <a:p>
            <a:endParaRPr lang="en-US" dirty="0" smtClean="0"/>
          </a:p>
          <a:p>
            <a:r>
              <a:rPr lang="en-US" dirty="0" smtClean="0"/>
              <a:t>Summary and conclusions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95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classes of "mandatory" ship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184576" cy="44720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bandwidth data exchanges: GNSS, EPIRB, DGPS, EGNOS, DSC, SSAS, LRIT ...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Ship movement, </a:t>
            </a:r>
            <a:r>
              <a:rPr lang="en-US" dirty="0" err="1" smtClean="0"/>
              <a:t>AtoN</a:t>
            </a:r>
            <a:r>
              <a:rPr lang="en-US" dirty="0" smtClean="0"/>
              <a:t> via AIS, VTS advice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safety or security related information via AIS, </a:t>
            </a:r>
            <a:r>
              <a:rPr lang="en-US" dirty="0"/>
              <a:t>NAVTEX, </a:t>
            </a:r>
            <a:r>
              <a:rPr lang="en-US" dirty="0" err="1" smtClean="0"/>
              <a:t>SafetyNet</a:t>
            </a:r>
            <a:r>
              <a:rPr lang="en-US" dirty="0" smtClean="0"/>
              <a:t> , ice warnings 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Ship reporting, port reports, </a:t>
            </a:r>
            <a:r>
              <a:rPr lang="en-US" dirty="0"/>
              <a:t>waste reports 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Updates to critical documents and data on board, e.g., notice to mariners, ECS, certificates </a:t>
            </a:r>
            <a:r>
              <a:rPr lang="en-US" dirty="0" smtClean="0"/>
              <a:t>...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948264" y="1563485"/>
            <a:ext cx="187220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Basic position and safety services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8264" y="2545148"/>
            <a:ext cx="187220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Navigational advice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264" y="4509120"/>
            <a:ext cx="187220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Mandatory ship reporting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8264" y="3550446"/>
            <a:ext cx="187220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Maritime information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8264" y="5517232"/>
            <a:ext cx="1872208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itchFamily="34" charset="0"/>
              </a:rPr>
              <a:t>Documentation</a:t>
            </a:r>
            <a:r>
              <a:rPr lang="en-US" dirty="0" smtClean="0">
                <a:latin typeface="Calibri" pitchFamily="34" charset="0"/>
              </a:rPr>
              <a:t> updates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6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classes of "commercial" ship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184576" cy="4472006"/>
          </a:xfrm>
        </p:spPr>
        <p:txBody>
          <a:bodyPr>
            <a:normAutofit/>
          </a:bodyPr>
          <a:lstStyle/>
          <a:p>
            <a:r>
              <a:rPr lang="en-US" dirty="0" smtClean="0"/>
              <a:t>Operational reporting, e.g., voyage reports, port reports ...</a:t>
            </a:r>
          </a:p>
          <a:p>
            <a:endParaRPr lang="en-US" dirty="0" smtClean="0"/>
          </a:p>
          <a:p>
            <a:r>
              <a:rPr lang="en-US" dirty="0" smtClean="0"/>
              <a:t>Technical and operational support, technical systems diagnostics, technical monitoring, KPI transfers, remote interventions ...</a:t>
            </a:r>
          </a:p>
          <a:p>
            <a:endParaRPr lang="en-US" dirty="0" smtClean="0"/>
          </a:p>
          <a:p>
            <a:r>
              <a:rPr lang="en-US" dirty="0" smtClean="0"/>
              <a:t>Crew infotainment, CBT, e-mails, Internet access  ...</a:t>
            </a:r>
          </a:p>
          <a:p>
            <a:endParaRPr lang="en-US" dirty="0" smtClean="0"/>
          </a:p>
          <a:p>
            <a:r>
              <a:rPr lang="en-US" dirty="0" smtClean="0"/>
              <a:t>Data transfers related to payload, e.g., cargo (container monitoring), passengers (Internet access) or special missions (hydrographic, seismic)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948264" y="1628800"/>
            <a:ext cx="1872208" cy="64807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Operational reporting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8264" y="3651717"/>
            <a:ext cx="187220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Crew infotainment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8264" y="4598573"/>
            <a:ext cx="187220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Payload data exchange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8264" y="2636912"/>
            <a:ext cx="1872208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Operational support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2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mandatory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1"/>
            <a:ext cx="6951146" cy="44930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Narrow band mandatory information</a:t>
            </a:r>
          </a:p>
          <a:p>
            <a:pPr lvl="1"/>
            <a:r>
              <a:rPr lang="en-US" sz="1800" dirty="0" smtClean="0"/>
              <a:t>Requirements are more or less driving technology, i.e., they match</a:t>
            </a:r>
          </a:p>
          <a:p>
            <a:pPr lvl="1"/>
            <a:r>
              <a:rPr lang="en-US" sz="1800" dirty="0" smtClean="0"/>
              <a:t>Some spare capacity in AIS, but basic capacity is only about 6 kbps/channel with binary messages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Mandatory ship reporting</a:t>
            </a:r>
          </a:p>
          <a:p>
            <a:pPr lvl="1"/>
            <a:r>
              <a:rPr lang="en-US" sz="1800" dirty="0" smtClean="0"/>
              <a:t>Can be done over 9.6 kbps Inmarsat C system or voice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Document update</a:t>
            </a:r>
          </a:p>
          <a:p>
            <a:pPr lvl="1"/>
            <a:r>
              <a:rPr lang="en-US" sz="1800" dirty="0" smtClean="0"/>
              <a:t>Over satellite or in port – need fairly high bandwidth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872" y="1772816"/>
            <a:ext cx="1004888" cy="134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575" y="3864768"/>
            <a:ext cx="10048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575" y="4730317"/>
            <a:ext cx="100488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3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commercial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1"/>
            <a:ext cx="6951146" cy="44930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Other reporting requirements</a:t>
            </a:r>
          </a:p>
          <a:p>
            <a:pPr lvl="1"/>
            <a:r>
              <a:rPr lang="en-US" sz="1800" dirty="0" smtClean="0"/>
              <a:t>Important for efficient operation. More and more ships are on line, but one may manage without: Coastal (GSM) or </a:t>
            </a:r>
            <a:r>
              <a:rPr lang="en-US" sz="1800" dirty="0"/>
              <a:t>satellite – need fairly high </a:t>
            </a:r>
            <a:r>
              <a:rPr lang="en-US" sz="1800" dirty="0" smtClean="0"/>
              <a:t>bandwidth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Operational support</a:t>
            </a:r>
          </a:p>
          <a:p>
            <a:pPr lvl="1"/>
            <a:r>
              <a:rPr lang="en-US" sz="1800" dirty="0" smtClean="0"/>
              <a:t>Increasing, but not common – used if satellite capacity allows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 smtClean="0"/>
              <a:t>Crew infotainment</a:t>
            </a:r>
          </a:p>
          <a:p>
            <a:pPr lvl="1"/>
            <a:r>
              <a:rPr lang="en-US" sz="1800" dirty="0" smtClean="0"/>
              <a:t>An important force in deployment in VSAT – use all available resources</a:t>
            </a:r>
            <a:endParaRPr lang="en-US" sz="18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637" y="2204864"/>
            <a:ext cx="100488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636" y="3501008"/>
            <a:ext cx="100488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635" y="4653136"/>
            <a:ext cx="1004889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9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digital communication technology in</a:t>
            </a:r>
            <a:br>
              <a:rPr lang="en-US" smtClean="0"/>
            </a:br>
            <a:r>
              <a:rPr lang="en-US" smtClean="0"/>
              <a:t>e-Navigation – the need for new infrastructure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communication systems</a:t>
            </a:r>
          </a:p>
          <a:p>
            <a:endParaRPr lang="en-US" dirty="0"/>
          </a:p>
          <a:p>
            <a:r>
              <a:rPr lang="en-US" dirty="0" smtClean="0"/>
              <a:t>Basic overview of current requirements</a:t>
            </a:r>
          </a:p>
          <a:p>
            <a:endParaRPr lang="en-US" dirty="0" smtClean="0"/>
          </a:p>
          <a:p>
            <a:r>
              <a:rPr lang="en-US" sz="2000" b="1" dirty="0" smtClean="0"/>
              <a:t>Emerging requirements from e-Navigation and e-Maritime</a:t>
            </a:r>
          </a:p>
          <a:p>
            <a:endParaRPr lang="en-US" dirty="0" smtClean="0"/>
          </a:p>
          <a:p>
            <a:r>
              <a:rPr lang="en-US" dirty="0" smtClean="0"/>
              <a:t>Summary and conclusions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95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digital communication technology in</a:t>
            </a:r>
            <a:br>
              <a:rPr lang="en-US" smtClean="0"/>
            </a:br>
            <a:r>
              <a:rPr lang="en-US" smtClean="0"/>
              <a:t>e-Navigation – the need for new infrastructure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communication systems</a:t>
            </a:r>
          </a:p>
          <a:p>
            <a:endParaRPr lang="en-US" dirty="0"/>
          </a:p>
          <a:p>
            <a:r>
              <a:rPr lang="en-US" dirty="0" smtClean="0"/>
              <a:t>Basic overview of current requirements</a:t>
            </a:r>
          </a:p>
          <a:p>
            <a:endParaRPr lang="en-US" dirty="0" smtClean="0"/>
          </a:p>
          <a:p>
            <a:r>
              <a:rPr lang="en-US" dirty="0" smtClean="0"/>
              <a:t>Emerging requirements from e-Navigation and e-Maritime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Summary and conclusions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e-Navigation and e-Maritime</a:t>
            </a:r>
            <a:endParaRPr lang="en-US" sz="3200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743451" y="1905001"/>
            <a:ext cx="3313113" cy="2549526"/>
            <a:chOff x="2988" y="1200"/>
            <a:chExt cx="2087" cy="160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988" y="1717"/>
              <a:ext cx="2087" cy="108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1800" b="1" dirty="0">
                  <a:solidFill>
                    <a:schemeClr val="bg1"/>
                  </a:solidFill>
                </a:rPr>
                <a:t>e-Navigation</a:t>
              </a:r>
            </a:p>
          </p:txBody>
        </p:sp>
        <p:pic>
          <p:nvPicPr>
            <p:cNvPr id="9" name="Picture 9" descr="im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200"/>
              <a:ext cx="720" cy="606"/>
            </a:xfrm>
            <a:prstGeom prst="rect">
              <a:avLst/>
            </a:prstGeom>
            <a:grpFill/>
            <a:extLst/>
          </p:spPr>
        </p:pic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02443" y="1470026"/>
            <a:ext cx="50212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 dirty="0" smtClean="0"/>
              <a:t>e-Navigation</a:t>
            </a:r>
          </a:p>
          <a:p>
            <a:pPr marL="800100" lvl="1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dirty="0" smtClean="0"/>
              <a:t>Focus </a:t>
            </a:r>
            <a:r>
              <a:rPr lang="en-US" dirty="0"/>
              <a:t>on nautical aspects (</a:t>
            </a:r>
            <a:r>
              <a:rPr lang="en-US" dirty="0" smtClean="0"/>
              <a:t>IMO domain)</a:t>
            </a:r>
          </a:p>
          <a:p>
            <a:pPr marL="800100" lvl="1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dirty="0" smtClean="0"/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xmlns="" val="23300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E-Navigation prioritized applications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Solution 1: Improved, harmonized and user-friendly bridge design</a:t>
            </a:r>
          </a:p>
          <a:p>
            <a:r>
              <a:rPr lang="en-US" sz="2400" dirty="0" smtClean="0"/>
              <a:t>Solution 2: Means for standardized and automated reporting</a:t>
            </a:r>
          </a:p>
          <a:p>
            <a:r>
              <a:rPr lang="en-US" sz="2400" dirty="0" smtClean="0"/>
              <a:t>Solution 3: Improved reliability, resilience and integrity of bridge equipment and navigation information</a:t>
            </a:r>
          </a:p>
          <a:p>
            <a:r>
              <a:rPr lang="en-US" sz="2400" dirty="0" smtClean="0"/>
              <a:t>Solution 4: Integration and presentation of available information in graphical displays received via communication equipment.</a:t>
            </a:r>
          </a:p>
          <a:p>
            <a:r>
              <a:rPr lang="en-US" sz="2400" dirty="0" smtClean="0"/>
              <a:t>Solution 9: Improved Communication of VTS Service Portfolio.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548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E-Navigation prioritized applications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Solution 1: Improved, harmonized and user-friendly bridge design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Solution 2: Means for standardized and automated reporting</a:t>
            </a:r>
          </a:p>
          <a:p>
            <a:r>
              <a:rPr lang="en-US" sz="2400" dirty="0" smtClean="0"/>
              <a:t>Solution 3: Improved reliability, resilience and integrity of bridge equipment and navigation information</a:t>
            </a:r>
          </a:p>
          <a:p>
            <a:r>
              <a:rPr lang="en-US" sz="2400" dirty="0" smtClean="0"/>
              <a:t>Solution 4: Integration and presentation of available information in graphical displays received via communication equipment.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Solution 9: Improved Communication of VTS Service Portfolio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335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Estimated demands for automated reporting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08" y="3933056"/>
            <a:ext cx="8429684" cy="1584175"/>
          </a:xfrm>
        </p:spPr>
        <p:txBody>
          <a:bodyPr/>
          <a:lstStyle/>
          <a:p>
            <a:r>
              <a:rPr lang="en-US" dirty="0" smtClean="0"/>
              <a:t>Normalized bandwidth of 100 000 kbps</a:t>
            </a:r>
          </a:p>
          <a:p>
            <a:r>
              <a:rPr lang="en-US" dirty="0" smtClean="0"/>
              <a:t>10/100/250 ships in open sea/coastal/port approach</a:t>
            </a:r>
          </a:p>
          <a:p>
            <a:r>
              <a:rPr lang="en-US" dirty="0" smtClean="0"/>
              <a:t>Mean utilization of channel</a:t>
            </a:r>
          </a:p>
          <a:p>
            <a:r>
              <a:rPr lang="en-US" dirty="0" smtClean="0"/>
              <a:t>All messages are unicast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229200"/>
            <a:ext cx="565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Rødseth Ø.J., Kvamstad B.  </a:t>
            </a:r>
            <a:r>
              <a:rPr lang="en-US" sz="1600" i="1" smtClean="0"/>
              <a:t>Digital Communication Bandwidth requirements for Future e-Navigation Services,</a:t>
            </a:r>
            <a:r>
              <a:rPr lang="en-US" sz="1600" smtClean="0"/>
              <a:t> European Journal of Navigation, Vol. 7, No. 1, April 2009.</a:t>
            </a:r>
          </a:p>
          <a:p>
            <a:r>
              <a:rPr lang="en-US" sz="1600" smtClean="0">
                <a:latin typeface="Calibri" pitchFamily="34" charset="0"/>
                <a:hlinkClick r:id="rId2"/>
              </a:rPr>
              <a:t>www.mits-forum.org</a:t>
            </a:r>
            <a:r>
              <a:rPr lang="en-US" sz="1600" smtClean="0">
                <a:latin typeface="Calibri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0" y="1556792"/>
            <a:ext cx="9144000" cy="12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9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demands for other possible e-Navigation communication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260725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108" y="3933056"/>
            <a:ext cx="8429684" cy="1584175"/>
          </a:xfrm>
        </p:spPr>
        <p:txBody>
          <a:bodyPr/>
          <a:lstStyle/>
          <a:p>
            <a:r>
              <a:rPr lang="en-US" dirty="0" smtClean="0"/>
              <a:t>Normalized bandwidth of 100 000 kbps</a:t>
            </a:r>
          </a:p>
          <a:p>
            <a:r>
              <a:rPr lang="en-US" dirty="0" smtClean="0"/>
              <a:t>10/100/250 ships in open sea/coastal/port approach</a:t>
            </a:r>
          </a:p>
          <a:p>
            <a:r>
              <a:rPr lang="en-US" dirty="0" smtClean="0"/>
              <a:t>Mean utilization of channel</a:t>
            </a:r>
          </a:p>
          <a:p>
            <a:r>
              <a:rPr lang="en-US" dirty="0" smtClean="0"/>
              <a:t>All messages except yellow are unicast, these are broadcast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5229200"/>
            <a:ext cx="565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Rødseth Ø.J., Kvamstad B.  </a:t>
            </a:r>
            <a:r>
              <a:rPr lang="en-US" sz="1600" i="1" smtClean="0"/>
              <a:t>Digital Communication Bandwidth requirements for Future e-Navigation Services,</a:t>
            </a:r>
            <a:r>
              <a:rPr lang="en-US" sz="1600" smtClean="0"/>
              <a:t> European Journal of Navigation, Vol. 7, No. 1, April 2009.</a:t>
            </a:r>
          </a:p>
          <a:p>
            <a:r>
              <a:rPr lang="en-US" sz="1600" smtClean="0">
                <a:latin typeface="Calibri" pitchFamily="34" charset="0"/>
                <a:hlinkClick r:id="rId3"/>
              </a:rPr>
              <a:t>www.mits-forum.org</a:t>
            </a:r>
            <a:r>
              <a:rPr lang="en-US" sz="1600" smtClean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920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Satellite or coastal infrastructure 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A2B: Authority to Business</a:t>
            </a:r>
          </a:p>
          <a:p>
            <a:pPr lvl="1"/>
            <a:r>
              <a:rPr lang="en-US" dirty="0" smtClean="0"/>
              <a:t>Requirements will have to satisfy minimum requirements</a:t>
            </a:r>
          </a:p>
          <a:p>
            <a:pPr lvl="1"/>
            <a:r>
              <a:rPr lang="en-US" dirty="0" smtClean="0"/>
              <a:t>Services should be "free"</a:t>
            </a:r>
          </a:p>
          <a:p>
            <a:pPr lvl="1"/>
            <a:endParaRPr lang="en-US" dirty="0"/>
          </a:p>
          <a:p>
            <a:r>
              <a:rPr lang="en-US" dirty="0" smtClean="0"/>
              <a:t>Satellite may be shaded in ports or fjords and in the high north.</a:t>
            </a:r>
          </a:p>
          <a:p>
            <a:endParaRPr lang="en-US" dirty="0"/>
          </a:p>
          <a:p>
            <a:r>
              <a:rPr lang="en-US" dirty="0" smtClean="0"/>
              <a:t>VDE (VHF Data Link) may be made as low cost equipment, e.g., integrated with AIS or VHF radio.</a:t>
            </a:r>
          </a:p>
          <a:p>
            <a:endParaRPr lang="en-US" dirty="0"/>
          </a:p>
          <a:p>
            <a:r>
              <a:rPr lang="en-US" dirty="0" smtClean="0"/>
              <a:t>Port state authorities may want to have control over infrastructure and frequencies may have to be standardized.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5301208"/>
            <a:ext cx="49685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Calibri" pitchFamily="34" charset="0"/>
              </a:rPr>
              <a:t>VDE + NAVDAT is most </a:t>
            </a:r>
            <a:r>
              <a:rPr lang="nb-NO" sz="2400" dirty="0" err="1" smtClean="0">
                <a:latin typeface="Calibri" pitchFamily="34" charset="0"/>
              </a:rPr>
              <a:t>likely</a:t>
            </a:r>
            <a:r>
              <a:rPr lang="nb-NO" sz="2400" dirty="0" smtClean="0"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1203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e-Navigation and e-Maritime</a:t>
            </a:r>
            <a:endParaRPr lang="en-US" sz="3200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136775" y="2589213"/>
            <a:ext cx="6862763" cy="25590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1800" dirty="0">
              <a:solidFill>
                <a:schemeClr val="bg1"/>
              </a:solidFill>
            </a:endParaRPr>
          </a:p>
          <a:p>
            <a:pPr eaLnBrk="1" hangingPunct="1"/>
            <a:endParaRPr lang="en-US" sz="18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			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           e-Maritime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743451" y="1905001"/>
            <a:ext cx="3313113" cy="2549526"/>
            <a:chOff x="2988" y="1200"/>
            <a:chExt cx="2087" cy="160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988" y="1717"/>
              <a:ext cx="2087" cy="1089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1800" b="1" dirty="0">
                  <a:solidFill>
                    <a:schemeClr val="bg1"/>
                  </a:solidFill>
                </a:rPr>
                <a:t>e-Navigation</a:t>
              </a:r>
            </a:p>
          </p:txBody>
        </p:sp>
        <p:pic>
          <p:nvPicPr>
            <p:cNvPr id="9" name="Picture 9" descr="im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200"/>
              <a:ext cx="720" cy="606"/>
            </a:xfrm>
            <a:prstGeom prst="rect">
              <a:avLst/>
            </a:prstGeom>
            <a:grpFill/>
            <a:extLst/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22275" y="4616450"/>
            <a:ext cx="5021263" cy="147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 dirty="0" smtClean="0"/>
              <a:t>e-Maritime</a:t>
            </a:r>
          </a:p>
          <a:p>
            <a:pPr marL="800100" lvl="1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dirty="0" smtClean="0"/>
              <a:t>Wider </a:t>
            </a:r>
            <a:r>
              <a:rPr lang="en-US" dirty="0"/>
              <a:t>scope: Maritime </a:t>
            </a:r>
            <a:r>
              <a:rPr lang="en-US" dirty="0" smtClean="0"/>
              <a:t>transport</a:t>
            </a:r>
          </a:p>
          <a:p>
            <a:pPr marL="800100" lvl="1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dirty="0" smtClean="0"/>
              <a:t>European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175" y="4914901"/>
            <a:ext cx="1231155" cy="818356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02443" y="1470026"/>
            <a:ext cx="502126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 dirty="0" smtClean="0"/>
              <a:t>e-Navigation</a:t>
            </a:r>
          </a:p>
          <a:p>
            <a:pPr marL="800100" lvl="1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dirty="0" smtClean="0"/>
              <a:t>Focus </a:t>
            </a:r>
            <a:r>
              <a:rPr lang="en-US" dirty="0"/>
              <a:t>on nautical aspects (</a:t>
            </a:r>
            <a:r>
              <a:rPr lang="en-US" dirty="0" smtClean="0"/>
              <a:t>IMO domain)</a:t>
            </a:r>
          </a:p>
          <a:p>
            <a:pPr marL="800100" lvl="1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dirty="0" smtClean="0"/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xmlns="" val="34978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Unmanned or shore supported ships 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941168"/>
            <a:ext cx="8429684" cy="1131038"/>
          </a:xfrm>
        </p:spPr>
        <p:txBody>
          <a:bodyPr/>
          <a:lstStyle/>
          <a:p>
            <a:r>
              <a:rPr lang="en-US" smtClean="0"/>
              <a:t>Estimated from 75 kbps to 4 Mbps dependent on mode</a:t>
            </a:r>
          </a:p>
          <a:p>
            <a:r>
              <a:rPr lang="en-US" smtClean="0"/>
              <a:t>May operate without link for some time, will "fail to safe"</a:t>
            </a:r>
          </a:p>
          <a:p>
            <a:r>
              <a:rPr lang="en-US" smtClean="0"/>
              <a:t>Investigated in EU-project MUNIN: </a:t>
            </a:r>
            <a:r>
              <a:rPr lang="en-US" smtClean="0">
                <a:hlinkClick r:id="rId2"/>
              </a:rPr>
              <a:t>www.unmanned-ship.org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059917"/>
            <a:ext cx="721254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9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Satellite or coastal infrastructure 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B2B: Business to Business</a:t>
            </a:r>
          </a:p>
          <a:p>
            <a:pPr lvl="1"/>
            <a:r>
              <a:rPr lang="en-US" dirty="0" smtClean="0"/>
              <a:t>Requirements driven by commercial operations</a:t>
            </a:r>
          </a:p>
          <a:p>
            <a:pPr lvl="1"/>
            <a:r>
              <a:rPr lang="en-US" dirty="0" smtClean="0"/>
              <a:t>Services need not be "free"</a:t>
            </a:r>
          </a:p>
          <a:p>
            <a:pPr lvl="1"/>
            <a:endParaRPr lang="en-US" dirty="0"/>
          </a:p>
          <a:p>
            <a:r>
              <a:rPr lang="en-US" dirty="0" smtClean="0"/>
              <a:t>Not mission critical and may tolerate drop outs in some areas</a:t>
            </a:r>
          </a:p>
          <a:p>
            <a:endParaRPr lang="en-US" dirty="0"/>
          </a:p>
          <a:p>
            <a:r>
              <a:rPr lang="en-US" dirty="0" smtClean="0"/>
              <a:t>Will be part of systems to also cover crew infotainment and other high capacity demands.</a:t>
            </a:r>
          </a:p>
          <a:p>
            <a:endParaRPr lang="en-US" dirty="0"/>
          </a:p>
          <a:p>
            <a:r>
              <a:rPr lang="en-US" dirty="0" smtClean="0"/>
              <a:t>No need for port state authorities to have control over infrastructure or to allocate specific frequencies.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5301208"/>
            <a:ext cx="496855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Calibri" pitchFamily="34" charset="0"/>
              </a:rPr>
              <a:t>Satellite is most likely!</a:t>
            </a:r>
          </a:p>
        </p:txBody>
      </p:sp>
    </p:spTree>
    <p:extLst>
      <p:ext uri="{BB962C8B-B14F-4D97-AF65-F5344CB8AC3E}">
        <p14:creationId xmlns:p14="http://schemas.microsoft.com/office/powerpoint/2010/main" xmlns="" val="31551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digital communication technology in</a:t>
            </a:r>
            <a:br>
              <a:rPr lang="en-US" smtClean="0"/>
            </a:br>
            <a:r>
              <a:rPr lang="en-US" smtClean="0"/>
              <a:t>e-Navigation – the need for new infrastructure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communication systems</a:t>
            </a:r>
          </a:p>
          <a:p>
            <a:endParaRPr lang="en-US" dirty="0"/>
          </a:p>
          <a:p>
            <a:r>
              <a:rPr lang="en-US" dirty="0" smtClean="0"/>
              <a:t>Basic overview of current requirements</a:t>
            </a:r>
          </a:p>
          <a:p>
            <a:endParaRPr lang="en-US" dirty="0" smtClean="0"/>
          </a:p>
          <a:p>
            <a:r>
              <a:rPr lang="en-US" dirty="0" smtClean="0"/>
              <a:t>Emerging requirements from e-Navigation and e-Maritime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dirty="0" smtClean="0"/>
              <a:t>Summary and conclusions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87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main communication "channel types"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84" y="4221088"/>
            <a:ext cx="8429684" cy="7200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Dedicated (narrow band) shore/ship and ship/ship data links (AIS, DSC, VHF, HF, MF …)</a:t>
            </a:r>
          </a:p>
          <a:p>
            <a:r>
              <a:rPr lang="en-US" dirty="0" smtClean="0"/>
              <a:t>Dedicated (narrow band) satellite (GNSS, EPIRB, LRIT, SSAS, </a:t>
            </a:r>
            <a:r>
              <a:rPr lang="en-US" dirty="0" err="1" smtClean="0"/>
              <a:t>SafetyNET</a:t>
            </a:r>
            <a:r>
              <a:rPr lang="en-US" dirty="0" smtClean="0"/>
              <a:t> , </a:t>
            </a:r>
            <a:r>
              <a:rPr lang="en-US" dirty="0" err="1" smtClean="0"/>
              <a:t>AISSat</a:t>
            </a:r>
            <a:r>
              <a:rPr lang="en-US" dirty="0" smtClean="0"/>
              <a:t> …)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90228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5006483"/>
            <a:ext cx="8429684" cy="12241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50000"/>
              <a:buFont typeface="Arial" pitchFamily="34" charset="0"/>
              <a:buChar char="•"/>
              <a:defRPr sz="1800" kern="1200">
                <a:solidFill>
                  <a:schemeClr val="accent3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600" kern="1200">
                <a:solidFill>
                  <a:schemeClr val="accent3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400" kern="1200">
                <a:solidFill>
                  <a:schemeClr val="accent3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200" kern="1200">
                <a:solidFill>
                  <a:schemeClr val="accent3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SINTEF" charset="0"/>
              <a:buChar char="−"/>
              <a:defRPr sz="1200" kern="1200">
                <a:solidFill>
                  <a:schemeClr val="accent3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Commercial shore to ship (GSM, </a:t>
            </a:r>
            <a:r>
              <a:rPr lang="en-US" dirty="0" err="1" smtClean="0"/>
              <a:t>WiMax</a:t>
            </a:r>
            <a:r>
              <a:rPr lang="en-US" dirty="0" smtClean="0"/>
              <a:t>, </a:t>
            </a:r>
            <a:r>
              <a:rPr lang="en-US" dirty="0" err="1" smtClean="0"/>
              <a:t>WiFi</a:t>
            </a:r>
            <a:r>
              <a:rPr lang="en-US" dirty="0" smtClean="0"/>
              <a:t>  …)</a:t>
            </a:r>
          </a:p>
          <a:p>
            <a:r>
              <a:rPr lang="en-US" dirty="0" smtClean="0"/>
              <a:t>Commercial satellite services (Inmarsat, Iridium, VSAT …)</a:t>
            </a:r>
          </a:p>
          <a:p>
            <a:pPr lvl="1"/>
            <a:r>
              <a:rPr lang="en-US" dirty="0" smtClean="0"/>
              <a:t>M2M message based (also </a:t>
            </a:r>
            <a:r>
              <a:rPr lang="en-US" dirty="0" err="1" smtClean="0"/>
              <a:t>Orbcomm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Internet type data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7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and 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e-Navigation will require some dedicated and additional bandwidth. This will mostly be near to shore or in port approaches.</a:t>
            </a:r>
          </a:p>
          <a:p>
            <a:endParaRPr lang="en-US" sz="2000" dirty="0" smtClean="0"/>
          </a:p>
          <a:p>
            <a:r>
              <a:rPr lang="en-US" sz="2000" dirty="0" smtClean="0"/>
              <a:t>AIS will generally not have capacity, has its own dedicated purpose and is not very bandwidth efficient.</a:t>
            </a:r>
          </a:p>
          <a:p>
            <a:endParaRPr lang="en-US" sz="2000" dirty="0" smtClean="0"/>
          </a:p>
          <a:p>
            <a:r>
              <a:rPr lang="en-US" sz="2000" dirty="0" smtClean="0"/>
              <a:t>VDE seems to be most promising alternative, given that IMO and ITU agrees. Reuse of some VHF voice frequencies will give sufficient additional bandwidth. </a:t>
            </a:r>
          </a:p>
          <a:p>
            <a:endParaRPr lang="en-US" sz="2000" dirty="0"/>
          </a:p>
          <a:p>
            <a:r>
              <a:rPr lang="en-US" sz="2000" dirty="0" smtClean="0"/>
              <a:t>MF/NAVDAT can be a supplement at longer distances.</a:t>
            </a:r>
          </a:p>
          <a:p>
            <a:endParaRPr lang="en-US" sz="2000" dirty="0" smtClean="0"/>
          </a:p>
          <a:p>
            <a:r>
              <a:rPr lang="en-US" sz="2000" dirty="0" smtClean="0"/>
              <a:t>E-Maritime will most likely rely on satellite or high speed terrestrial systems.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868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D025391-1167-48EA-A00A-68FCFAA3AFB0}" type="slidenum">
              <a:rPr lang="en-GB" sz="1000" smtClean="0"/>
              <a:pPr/>
              <a:t>4</a:t>
            </a:fld>
            <a:endParaRPr lang="en-GB" sz="140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shore based systems</a:t>
            </a:r>
          </a:p>
        </p:txBody>
      </p:sp>
      <p:pic>
        <p:nvPicPr>
          <p:cNvPr id="37893" name="Picture 5" descr="ant-wi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9775" y="2057400"/>
            <a:ext cx="3324225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50043" y="1268760"/>
            <a:ext cx="5430837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 dirty="0" smtClean="0"/>
              <a:t>Cell phone systems</a:t>
            </a:r>
            <a:endParaRPr lang="en-US" sz="2400" dirty="0"/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Work well in ports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Less good along coast (# subscribers)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Problem with </a:t>
            </a:r>
            <a:r>
              <a:rPr lang="en-US" dirty="0" smtClean="0"/>
              <a:t>roaming-agreements</a:t>
            </a:r>
          </a:p>
          <a:p>
            <a:pPr marL="285750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2400" dirty="0" err="1" smtClean="0"/>
              <a:t>WiFi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Deployed in some ports</a:t>
            </a:r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Simple access and low cost equipment</a:t>
            </a:r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Limited range</a:t>
            </a:r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/>
              <a:t>Operates in non licensed </a:t>
            </a:r>
            <a:r>
              <a:rPr lang="en-US" dirty="0" smtClean="0"/>
              <a:t>band</a:t>
            </a:r>
          </a:p>
          <a:p>
            <a:pPr marL="285750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2400" dirty="0" smtClean="0"/>
              <a:t>CDMA 450</a:t>
            </a:r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 smtClean="0"/>
              <a:t>Deployed in Norway and some other countries</a:t>
            </a:r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 smtClean="0"/>
              <a:t>Long range, good bandwidth</a:t>
            </a:r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 smtClean="0"/>
              <a:t>Licensed frequencies</a:t>
            </a:r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dirty="0" smtClean="0"/>
              <a:t>Large cells</a:t>
            </a:r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endParaRPr lang="en-US" dirty="0" smtClean="0"/>
          </a:p>
          <a:p>
            <a:pPr marL="742950" lvl="1" indent="-285750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18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B621E18-E27B-48A5-8B67-8183160BB86B}" type="slidenum">
              <a:rPr lang="en-GB" sz="1000" smtClean="0"/>
              <a:pPr/>
              <a:t>5</a:t>
            </a:fld>
            <a:endParaRPr lang="en-GB" sz="14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WiMAX – </a:t>
            </a:r>
            <a:r>
              <a:rPr lang="en-US" sz="3200" i="1" smtClean="0"/>
              <a:t>Worldwide Interoperability for Microwave Access</a:t>
            </a:r>
            <a:r>
              <a:rPr lang="en-US" sz="3200" smtClean="0"/>
              <a:t>  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22275" y="2349500"/>
            <a:ext cx="304958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/>
              <a:t>10 – 20 km range</a:t>
            </a:r>
          </a:p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/>
              <a:t>256k to 5 Mbps</a:t>
            </a:r>
          </a:p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/>
              <a:t>Standard end user equipment (Intel)</a:t>
            </a:r>
          </a:p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/>
              <a:t>May use specialized base stations</a:t>
            </a:r>
          </a:p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 sz="2400"/>
              <a:t>2.3 to 5 GHz</a:t>
            </a:r>
          </a:p>
        </p:txBody>
      </p:sp>
      <p:pic>
        <p:nvPicPr>
          <p:cNvPr id="41989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781175"/>
            <a:ext cx="3835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388225" y="1916113"/>
            <a:ext cx="1346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/>
              <a:t>”Last mile” system at west coast</a:t>
            </a:r>
          </a:p>
          <a:p>
            <a:pPr algn="l"/>
            <a:r>
              <a:rPr lang="en-US" sz="1400"/>
              <a:t>of Norway</a:t>
            </a:r>
          </a:p>
          <a:p>
            <a:pPr algn="l"/>
            <a:endParaRPr lang="en-US" sz="1400"/>
          </a:p>
          <a:p>
            <a:pPr algn="l"/>
            <a:r>
              <a:rPr lang="en-US" sz="1400" u="sng"/>
              <a:t>orkidenett.com</a:t>
            </a:r>
          </a:p>
        </p:txBody>
      </p:sp>
      <p:pic>
        <p:nvPicPr>
          <p:cNvPr id="41991" name="Picture 7" descr="sin-wi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538" y="3665538"/>
            <a:ext cx="3652837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175500" y="4437063"/>
            <a:ext cx="1787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400"/>
              <a:t>Commercial service in Singapore: WISEPORT</a:t>
            </a:r>
          </a:p>
          <a:p>
            <a:pPr algn="l"/>
            <a:endParaRPr lang="en-US" sz="1400"/>
          </a:p>
          <a:p>
            <a:pPr algn="l"/>
            <a:r>
              <a:rPr lang="en-US" sz="1400" u="sng"/>
              <a:t>www.qmax.com.sg </a:t>
            </a:r>
          </a:p>
        </p:txBody>
      </p:sp>
    </p:spTree>
    <p:extLst>
      <p:ext uri="{BB962C8B-B14F-4D97-AF65-F5344CB8AC3E}">
        <p14:creationId xmlns:p14="http://schemas.microsoft.com/office/powerpoint/2010/main" xmlns="" val="31938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AIS or DSC 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AIS has an effective bandwidth of about 6 kbps / 25 kHz channel</a:t>
            </a:r>
          </a:p>
          <a:p>
            <a:r>
              <a:rPr lang="en-US" dirty="0" smtClean="0"/>
              <a:t>DSC supports 1.2 kbps on VHF</a:t>
            </a:r>
          </a:p>
          <a:p>
            <a:endParaRPr lang="en-US" dirty="0" smtClean="0"/>
          </a:p>
          <a:p>
            <a:r>
              <a:rPr lang="en-US" dirty="0" smtClean="0"/>
              <a:t>AIS and DSC have dedicated purposes and should not be used for other purposes without proper consideration to potential problems.</a:t>
            </a:r>
          </a:p>
          <a:p>
            <a:endParaRPr lang="en-US" dirty="0" smtClean="0"/>
          </a:p>
          <a:p>
            <a:r>
              <a:rPr lang="en-US" dirty="0" smtClean="0"/>
              <a:t>However, both could be used given that additional frequencies are assigned.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5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940F153-423C-4334-9FEB-E5003CD58824}" type="slidenum">
              <a:rPr lang="en-GB" sz="1000" smtClean="0"/>
              <a:pPr/>
              <a:t>7</a:t>
            </a:fld>
            <a:endParaRPr lang="en-GB" sz="1400" smtClean="0">
              <a:latin typeface="Times New Roman" pitchFamily="18" charset="0"/>
            </a:endParaRPr>
          </a:p>
        </p:txBody>
      </p:sp>
      <p:pic>
        <p:nvPicPr>
          <p:cNvPr id="14339" name="Picture 9" descr="telen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014413"/>
            <a:ext cx="39243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VHF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247775"/>
            <a:ext cx="4344988" cy="2065338"/>
          </a:xfrm>
        </p:spPr>
        <p:txBody>
          <a:bodyPr/>
          <a:lstStyle/>
          <a:p>
            <a:r>
              <a:rPr lang="en-US" sz="2000" smtClean="0"/>
              <a:t>Existing VHF Channels</a:t>
            </a:r>
          </a:p>
          <a:p>
            <a:pPr lvl="1"/>
            <a:r>
              <a:rPr lang="en-US" sz="1800" smtClean="0"/>
              <a:t>Up to 70 km range</a:t>
            </a:r>
          </a:p>
          <a:p>
            <a:pPr lvl="1"/>
            <a:r>
              <a:rPr lang="en-US" sz="1800" smtClean="0"/>
              <a:t>9 Channels</a:t>
            </a:r>
          </a:p>
          <a:p>
            <a:pPr lvl="1"/>
            <a:r>
              <a:rPr lang="en-US" sz="1800" smtClean="0"/>
              <a:t>22 kbps/channel (4 * AIS)</a:t>
            </a:r>
          </a:p>
          <a:p>
            <a:pPr lvl="1"/>
            <a:r>
              <a:rPr lang="en-US" sz="1800" smtClean="0"/>
              <a:t>High reliability</a:t>
            </a:r>
          </a:p>
          <a:p>
            <a:pPr lvl="1"/>
            <a:r>
              <a:rPr lang="en-US" sz="1800" smtClean="0"/>
              <a:t>Message type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71475" y="3797300"/>
            <a:ext cx="434498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US"/>
              <a:t>Very interesting for e-Navigation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800"/>
              <a:t>Same properties as VHF, AIS and other GMDSS components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800"/>
              <a:t>Can use same land infrastructure</a:t>
            </a:r>
          </a:p>
          <a:p>
            <a:pPr marL="742950" lvl="1" indent="-285750" algn="l">
              <a:spcBef>
                <a:spcPct val="20000"/>
              </a:spcBef>
              <a:buClr>
                <a:srgbClr val="33CCFF"/>
              </a:buClr>
              <a:buSzPct val="90000"/>
              <a:buFont typeface="Wingdings" pitchFamily="2" charset="2"/>
              <a:buChar char="n"/>
            </a:pPr>
            <a:r>
              <a:rPr lang="en-US" sz="1800"/>
              <a:t>Low cost system and equipment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515100" y="5682437"/>
            <a:ext cx="1676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1200" dirty="0"/>
              <a:t>Telenor Maritim </a:t>
            </a:r>
            <a:r>
              <a:rPr lang="nb-NO" sz="1200" dirty="0" smtClean="0"/>
              <a:t>Radio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xmlns="" val="11471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Different modulation schemes proposed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ITU Recommendation M.1842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22 kbps / 25 kHz Channel (0.84 bit/Hz)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Use one single VHF channel per digital channel</a:t>
            </a:r>
          </a:p>
          <a:p>
            <a:pPr lvl="1">
              <a:defRPr/>
            </a:pPr>
            <a:r>
              <a:rPr lang="en-GB" dirty="0" smtClean="0">
                <a:ea typeface="+mn-ea"/>
                <a:cs typeface="+mn-cs"/>
              </a:rPr>
              <a:t>Operate on low Signal / Noise : Long range and high reliability</a:t>
            </a:r>
          </a:p>
          <a:p>
            <a:pPr lvl="1">
              <a:defRPr/>
            </a:pPr>
            <a:endParaRPr lang="en-GB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GB" dirty="0" smtClean="0"/>
              <a:t>Document 5B/19, ITU Working Party 5B</a:t>
            </a:r>
          </a:p>
          <a:p>
            <a:pPr lvl="1">
              <a:defRPr/>
            </a:pPr>
            <a:r>
              <a:rPr lang="en-GB" dirty="0" smtClean="0"/>
              <a:t>153 kbps / 50 kHz Channel (3.1 bit/Hz)</a:t>
            </a:r>
          </a:p>
          <a:p>
            <a:pPr lvl="1">
              <a:defRPr/>
            </a:pPr>
            <a:r>
              <a:rPr lang="en-GB" dirty="0" smtClean="0"/>
              <a:t>Require two adjacent VHF channels</a:t>
            </a:r>
          </a:p>
          <a:p>
            <a:pPr lvl="1">
              <a:defRPr/>
            </a:pPr>
            <a:r>
              <a:rPr lang="en-GB" dirty="0" smtClean="0"/>
              <a:t>Require much better S/N: Probably shorter range and lower reliability</a:t>
            </a:r>
          </a:p>
          <a:p>
            <a:pPr lvl="1"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New developments look at e-Navigation applications (VDE)</a:t>
            </a:r>
          </a:p>
          <a:p>
            <a:pPr lvl="1">
              <a:defRPr/>
            </a:pPr>
            <a:r>
              <a:rPr lang="en-GB" dirty="0" smtClean="0"/>
              <a:t>Six channels proposed (</a:t>
            </a:r>
            <a:r>
              <a:rPr lang="en-US" dirty="0"/>
              <a:t>25, 85, 26, and </a:t>
            </a:r>
            <a:r>
              <a:rPr lang="en-US" dirty="0" smtClean="0"/>
              <a:t>86, 24 and 82 for operations)</a:t>
            </a:r>
            <a:endParaRPr lang="en-GB" dirty="0" smtClean="0"/>
          </a:p>
          <a:p>
            <a:pPr lvl="1">
              <a:defRPr/>
            </a:pPr>
            <a:r>
              <a:rPr lang="en-GB" dirty="0" smtClean="0"/>
              <a:t>Merged channels for higher bandwidth</a:t>
            </a:r>
          </a:p>
          <a:p>
            <a:pPr lvl="1">
              <a:defRPr/>
            </a:pPr>
            <a:r>
              <a:rPr lang="en-GB" dirty="0" smtClean="0"/>
              <a:t>Split channels for more diversity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8E9D434-5F5F-4FB3-9AE0-A213EE763E64}" type="slidenum">
              <a:rPr lang="en-GB" sz="1000" smtClean="0"/>
              <a:pPr/>
              <a:t>8</a:t>
            </a:fld>
            <a:endParaRPr lang="en-GB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3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F58CE-135B-4731-B3D6-366BD6206985}" type="slidenum">
              <a:rPr lang="en-GB"/>
              <a:pPr/>
              <a:t>9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VDE can also be used in ship – ship coordination </a:t>
            </a:r>
            <a:endParaRPr lang="en-GB" dirty="0"/>
          </a:p>
        </p:txBody>
      </p:sp>
      <p:pic>
        <p:nvPicPr>
          <p:cNvPr id="24588" name="Picture 12" descr="emer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247775"/>
            <a:ext cx="3349625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422275" y="1958975"/>
            <a:ext cx="4926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GB" sz="2400" dirty="0"/>
              <a:t>Port approach </a:t>
            </a:r>
          </a:p>
        </p:txBody>
      </p:sp>
      <p:pic>
        <p:nvPicPr>
          <p:cNvPr id="24592" name="Picture 16" descr="grenland-v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895725"/>
            <a:ext cx="2390775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945063" y="5715000"/>
            <a:ext cx="9032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000">
                <a:solidFill>
                  <a:schemeClr val="accent1"/>
                </a:solidFill>
              </a:rPr>
              <a:t>© Kystverket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695450" y="5530850"/>
            <a:ext cx="784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000">
                <a:solidFill>
                  <a:schemeClr val="accent1"/>
                </a:solidFill>
              </a:rPr>
              <a:t>© BW Gas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19100" y="2413000"/>
            <a:ext cx="492601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GB" sz="2400" dirty="0"/>
              <a:t>Emergencies</a:t>
            </a:r>
          </a:p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  <a:p>
            <a:pPr marL="342900" indent="-342900" algn="l">
              <a:spcBef>
                <a:spcPct val="20000"/>
              </a:spcBef>
              <a:buClr>
                <a:srgbClr val="009999"/>
              </a:buClr>
              <a:buFont typeface="Wingdings" pitchFamily="2" charset="2"/>
              <a:buChar char="n"/>
            </a:pPr>
            <a:endParaRPr lang="en-GB" sz="2400" dirty="0"/>
          </a:p>
        </p:txBody>
      </p:sp>
      <p:pic>
        <p:nvPicPr>
          <p:cNvPr id="24597" name="Picture 21" descr="hava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027488"/>
            <a:ext cx="2484438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Documents and Settings\runkvern\Mine dokumenter\Presentasjoner\Bilder fra Solstice\SolsticeSafetyCente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91" y="3573017"/>
            <a:ext cx="3140550" cy="235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4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TEK_PPmal_2012">
  <a:themeElements>
    <a:clrScheme name="STF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72F272"/>
      </a:accent4>
      <a:accent5>
        <a:srgbClr val="FEAAA4"/>
      </a:accent5>
      <a:accent6>
        <a:srgbClr val="F2F496"/>
      </a:accent6>
      <a:hlink>
        <a:srgbClr val="00ADEF"/>
      </a:hlink>
      <a:folHlink>
        <a:srgbClr val="0044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Calibri" pitchFamily="34" charset="0"/>
          </a:defRPr>
        </a:defPPr>
      </a:lstStyle>
    </a:txDef>
  </a:objectDefaults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1956</Words>
  <Application>Microsoft Office PowerPoint</Application>
  <PresentationFormat>On-screen Show (4:3)</PresentationFormat>
  <Paragraphs>340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SINTEF</vt:lpstr>
      <vt:lpstr>Times New Roman</vt:lpstr>
      <vt:lpstr>Wingdings</vt:lpstr>
      <vt:lpstr>Calibri Light</vt:lpstr>
      <vt:lpstr>MARINTEK_PPmal_2012</vt:lpstr>
      <vt:lpstr>Slide 1</vt:lpstr>
      <vt:lpstr>The role of digital communication technology in e-Navigation – the need for new infrastructure</vt:lpstr>
      <vt:lpstr>Four main communication "channel types"</vt:lpstr>
      <vt:lpstr>Existing shore based systems</vt:lpstr>
      <vt:lpstr>WiMAX – Worldwide Interoperability for Microwave Access  </vt:lpstr>
      <vt:lpstr>AIS or DSC ?</vt:lpstr>
      <vt:lpstr>Digital VHF</vt:lpstr>
      <vt:lpstr>Different modulation schemes proposed</vt:lpstr>
      <vt:lpstr>VDE can also be used in ship – ship coordination </vt:lpstr>
      <vt:lpstr>New MF-NAVDAT service proposal</vt:lpstr>
      <vt:lpstr>Satellite systems: GEO: Geostationary Earth Orbit</vt:lpstr>
      <vt:lpstr>Satellite systems LEO: Low Earth Orbit</vt:lpstr>
      <vt:lpstr>Communication technology in Arctic</vt:lpstr>
      <vt:lpstr>The role of digital communication technology in e-Navigation – the need for new infrastructure</vt:lpstr>
      <vt:lpstr>Main classes of "mandatory" ship communication</vt:lpstr>
      <vt:lpstr>Main classes of "commercial" ship communication</vt:lpstr>
      <vt:lpstr>Today's mandatory communication patterns</vt:lpstr>
      <vt:lpstr>Today's commercial communication patterns</vt:lpstr>
      <vt:lpstr>The role of digital communication technology in e-Navigation – the need for new infrastructure</vt:lpstr>
      <vt:lpstr>e-Navigation and e-Maritime</vt:lpstr>
      <vt:lpstr>E-Navigation prioritized applications</vt:lpstr>
      <vt:lpstr>E-Navigation prioritized applications</vt:lpstr>
      <vt:lpstr>Estimated demands for automated reporting</vt:lpstr>
      <vt:lpstr>Estimated demands for other possible e-Navigation communication</vt:lpstr>
      <vt:lpstr>Satellite or coastal infrastructure ?</vt:lpstr>
      <vt:lpstr>e-Navigation and e-Maritime</vt:lpstr>
      <vt:lpstr>Unmanned or shore supported ships ?</vt:lpstr>
      <vt:lpstr>Satellite or coastal infrastructure ?</vt:lpstr>
      <vt:lpstr>The role of digital communication technology in e-Navigation – the need for new infrastructure</vt:lpstr>
      <vt:lpstr>Summary and conclusions</vt:lpstr>
    </vt:vector>
  </TitlesOfParts>
  <Company>SINTEF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Ørnulf Jan Rødseth</dc:creator>
  <cp:lastModifiedBy>forssell</cp:lastModifiedBy>
  <cp:revision>44</cp:revision>
  <dcterms:created xsi:type="dcterms:W3CDTF">2013-02-07T09:46:51Z</dcterms:created>
  <dcterms:modified xsi:type="dcterms:W3CDTF">2013-03-04T12:55:18Z</dcterms:modified>
</cp:coreProperties>
</file>