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898" r:id="rId2"/>
    <p:sldId id="908" r:id="rId3"/>
    <p:sldId id="982" r:id="rId4"/>
    <p:sldId id="1023" r:id="rId5"/>
    <p:sldId id="1024" r:id="rId6"/>
    <p:sldId id="984" r:id="rId7"/>
    <p:sldId id="985" r:id="rId8"/>
    <p:sldId id="1027" r:id="rId9"/>
    <p:sldId id="1021" r:id="rId10"/>
    <p:sldId id="1026" r:id="rId11"/>
    <p:sldId id="986" r:id="rId12"/>
    <p:sldId id="1031" r:id="rId13"/>
    <p:sldId id="1028" r:id="rId14"/>
    <p:sldId id="1022" r:id="rId15"/>
    <p:sldId id="987" r:id="rId16"/>
    <p:sldId id="1029" r:id="rId17"/>
    <p:sldId id="1032" r:id="rId18"/>
    <p:sldId id="990" r:id="rId19"/>
    <p:sldId id="1030" r:id="rId20"/>
    <p:sldId id="1016" r:id="rId21"/>
  </p:sldIdLst>
  <p:sldSz cx="9144000" cy="6858000" type="screen4x3"/>
  <p:notesSz cx="6797675" cy="9926638"/>
  <p:defaultTextStyle>
    <a:defPPr>
      <a:defRPr lang="nb-NO"/>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CC"/>
    <a:srgbClr val="000099"/>
    <a:srgbClr val="E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0" autoAdjust="0"/>
    <p:restoredTop sz="72468" autoAdjust="0"/>
  </p:normalViewPr>
  <p:slideViewPr>
    <p:cSldViewPr>
      <p:cViewPr>
        <p:scale>
          <a:sx n="57" d="100"/>
          <a:sy n="57" d="100"/>
        </p:scale>
        <p:origin x="-1536"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599FA-7AD2-4353-9941-26C4EA4D87D0}" type="doc">
      <dgm:prSet loTypeId="urn:microsoft.com/office/officeart/2005/8/layout/hProcess9" loCatId="process" qsTypeId="urn:microsoft.com/office/officeart/2005/8/quickstyle/simple1" qsCatId="simple" csTypeId="urn:microsoft.com/office/officeart/2005/8/colors/accent1_2" csCatId="accent1" phldr="1"/>
      <dgm:spPr/>
    </dgm:pt>
    <dgm:pt modelId="{323FD0FA-3D49-4CA5-8A37-B02689296B0C}">
      <dgm:prSet phldrT="[Text]"/>
      <dgm:spPr>
        <a:solidFill>
          <a:srgbClr val="CED6E0"/>
        </a:solidFill>
      </dgm:spPr>
      <dgm:t>
        <a:bodyPr/>
        <a:lstStyle/>
        <a:p>
          <a:r>
            <a:rPr lang="en-US" dirty="0" smtClean="0">
              <a:solidFill>
                <a:schemeClr val="tx1"/>
              </a:solidFill>
            </a:rPr>
            <a:t>2009</a:t>
          </a:r>
          <a:endParaRPr lang="en-US" dirty="0">
            <a:solidFill>
              <a:schemeClr val="tx1"/>
            </a:solidFill>
          </a:endParaRPr>
        </a:p>
      </dgm:t>
    </dgm:pt>
    <dgm:pt modelId="{261D01D9-F0F1-4B73-8019-6CA5809B2879}" type="parTrans" cxnId="{334A3680-88EC-41AF-A972-3C82BF16F5BA}">
      <dgm:prSet/>
      <dgm:spPr/>
      <dgm:t>
        <a:bodyPr/>
        <a:lstStyle/>
        <a:p>
          <a:endParaRPr lang="en-US"/>
        </a:p>
      </dgm:t>
    </dgm:pt>
    <dgm:pt modelId="{F67AC334-2290-47DA-B045-C6160821D0B9}" type="sibTrans" cxnId="{334A3680-88EC-41AF-A972-3C82BF16F5BA}">
      <dgm:prSet/>
      <dgm:spPr/>
      <dgm:t>
        <a:bodyPr/>
        <a:lstStyle/>
        <a:p>
          <a:endParaRPr lang="en-US"/>
        </a:p>
      </dgm:t>
    </dgm:pt>
    <dgm:pt modelId="{57E3DF7C-E986-47B4-9AD5-D569C1E6B450}">
      <dgm:prSet phldrT="[Text]"/>
      <dgm:spPr>
        <a:solidFill>
          <a:srgbClr val="CED6E0"/>
        </a:solidFill>
      </dgm:spPr>
      <dgm:t>
        <a:bodyPr/>
        <a:lstStyle/>
        <a:p>
          <a:r>
            <a:rPr lang="en-US" dirty="0" smtClean="0">
              <a:solidFill>
                <a:schemeClr val="tx1"/>
              </a:solidFill>
            </a:rPr>
            <a:t>2010</a:t>
          </a:r>
          <a:endParaRPr lang="en-US" dirty="0">
            <a:solidFill>
              <a:schemeClr val="tx1"/>
            </a:solidFill>
          </a:endParaRPr>
        </a:p>
      </dgm:t>
    </dgm:pt>
    <dgm:pt modelId="{71A76D56-693D-4DB7-9585-2345E39CD919}" type="parTrans" cxnId="{9449AF50-0CED-4656-972E-5A5EF711C2BB}">
      <dgm:prSet/>
      <dgm:spPr/>
      <dgm:t>
        <a:bodyPr/>
        <a:lstStyle/>
        <a:p>
          <a:endParaRPr lang="en-US"/>
        </a:p>
      </dgm:t>
    </dgm:pt>
    <dgm:pt modelId="{875BD273-F4D8-44ED-B29A-5DC34BF84DD3}" type="sibTrans" cxnId="{9449AF50-0CED-4656-972E-5A5EF711C2BB}">
      <dgm:prSet/>
      <dgm:spPr/>
      <dgm:t>
        <a:bodyPr/>
        <a:lstStyle/>
        <a:p>
          <a:endParaRPr lang="en-US"/>
        </a:p>
      </dgm:t>
    </dgm:pt>
    <dgm:pt modelId="{F9ABA8F1-B9D1-4627-A9E3-55D28BE08EBA}">
      <dgm:prSet phldrT="[Text]"/>
      <dgm:spPr>
        <a:solidFill>
          <a:srgbClr val="CED6E0"/>
        </a:solidFill>
      </dgm:spPr>
      <dgm:t>
        <a:bodyPr/>
        <a:lstStyle/>
        <a:p>
          <a:r>
            <a:rPr lang="en-US" dirty="0" smtClean="0">
              <a:solidFill>
                <a:schemeClr val="tx1"/>
              </a:solidFill>
            </a:rPr>
            <a:t>2011</a:t>
          </a:r>
          <a:endParaRPr lang="en-US" dirty="0">
            <a:solidFill>
              <a:schemeClr val="tx1"/>
            </a:solidFill>
          </a:endParaRPr>
        </a:p>
      </dgm:t>
    </dgm:pt>
    <dgm:pt modelId="{8FE250D0-1078-4F1F-978E-49406E15F8CD}" type="parTrans" cxnId="{5AD1182F-54EF-4CB2-B55A-7A1F6890E344}">
      <dgm:prSet/>
      <dgm:spPr/>
      <dgm:t>
        <a:bodyPr/>
        <a:lstStyle/>
        <a:p>
          <a:endParaRPr lang="en-US"/>
        </a:p>
      </dgm:t>
    </dgm:pt>
    <dgm:pt modelId="{3BD28B61-95F2-408C-9E53-AF5D787A917B}" type="sibTrans" cxnId="{5AD1182F-54EF-4CB2-B55A-7A1F6890E344}">
      <dgm:prSet/>
      <dgm:spPr/>
      <dgm:t>
        <a:bodyPr/>
        <a:lstStyle/>
        <a:p>
          <a:endParaRPr lang="en-US"/>
        </a:p>
      </dgm:t>
    </dgm:pt>
    <dgm:pt modelId="{2CE5FC32-E786-40F2-926C-BAD7D5FA576C}">
      <dgm:prSet phldrT="[Text]"/>
      <dgm:spPr>
        <a:solidFill>
          <a:srgbClr val="CED6E0"/>
        </a:solidFill>
      </dgm:spPr>
      <dgm:t>
        <a:bodyPr/>
        <a:lstStyle/>
        <a:p>
          <a:r>
            <a:rPr lang="en-US" dirty="0" smtClean="0">
              <a:solidFill>
                <a:schemeClr val="tx1"/>
              </a:solidFill>
            </a:rPr>
            <a:t>2012</a:t>
          </a:r>
          <a:endParaRPr lang="en-US" dirty="0">
            <a:solidFill>
              <a:schemeClr val="tx1"/>
            </a:solidFill>
          </a:endParaRPr>
        </a:p>
      </dgm:t>
    </dgm:pt>
    <dgm:pt modelId="{9DA54422-0212-4CF0-B2D7-C0B5445A5804}" type="parTrans" cxnId="{267D0A41-1F19-4A8C-8087-D8C8C13520D4}">
      <dgm:prSet/>
      <dgm:spPr/>
      <dgm:t>
        <a:bodyPr/>
        <a:lstStyle/>
        <a:p>
          <a:endParaRPr lang="en-US"/>
        </a:p>
      </dgm:t>
    </dgm:pt>
    <dgm:pt modelId="{571EECF5-B6A8-4C4D-BDC4-89C85C34F920}" type="sibTrans" cxnId="{267D0A41-1F19-4A8C-8087-D8C8C13520D4}">
      <dgm:prSet/>
      <dgm:spPr/>
      <dgm:t>
        <a:bodyPr/>
        <a:lstStyle/>
        <a:p>
          <a:endParaRPr lang="en-US"/>
        </a:p>
      </dgm:t>
    </dgm:pt>
    <dgm:pt modelId="{CF705080-8346-47AB-B41B-03DB562DF8CC}">
      <dgm:prSet phldrT="[Text]"/>
      <dgm:spPr>
        <a:solidFill>
          <a:srgbClr val="CED6E0"/>
        </a:solidFill>
      </dgm:spPr>
      <dgm:t>
        <a:bodyPr/>
        <a:lstStyle/>
        <a:p>
          <a:r>
            <a:rPr lang="en-US" dirty="0" smtClean="0">
              <a:solidFill>
                <a:schemeClr val="tx1"/>
              </a:solidFill>
            </a:rPr>
            <a:t>2013</a:t>
          </a:r>
          <a:endParaRPr lang="en-US" dirty="0">
            <a:solidFill>
              <a:schemeClr val="tx1"/>
            </a:solidFill>
          </a:endParaRPr>
        </a:p>
      </dgm:t>
    </dgm:pt>
    <dgm:pt modelId="{EF705EB6-08B8-4A06-BA69-09A789E452C3}" type="parTrans" cxnId="{59CB9EEE-6C77-4814-957C-E92DC81002DB}">
      <dgm:prSet/>
      <dgm:spPr/>
      <dgm:t>
        <a:bodyPr/>
        <a:lstStyle/>
        <a:p>
          <a:endParaRPr lang="en-US"/>
        </a:p>
      </dgm:t>
    </dgm:pt>
    <dgm:pt modelId="{AC425E8E-A995-4217-BF7E-E14995BF3D94}" type="sibTrans" cxnId="{59CB9EEE-6C77-4814-957C-E92DC81002DB}">
      <dgm:prSet/>
      <dgm:spPr/>
      <dgm:t>
        <a:bodyPr/>
        <a:lstStyle/>
        <a:p>
          <a:endParaRPr lang="en-US"/>
        </a:p>
      </dgm:t>
    </dgm:pt>
    <dgm:pt modelId="{827A6FDC-6CB3-4E70-A13D-4D7246EE0D5C}">
      <dgm:prSet phldrT="[Text]"/>
      <dgm:spPr>
        <a:solidFill>
          <a:srgbClr val="CED6E0"/>
        </a:solidFill>
      </dgm:spPr>
      <dgm:t>
        <a:bodyPr/>
        <a:lstStyle/>
        <a:p>
          <a:r>
            <a:rPr lang="en-US" dirty="0" smtClean="0">
              <a:solidFill>
                <a:schemeClr val="tx1"/>
              </a:solidFill>
              <a:latin typeface="+mn-lt"/>
            </a:rPr>
            <a:t>Survey and prioritizing of User Needs </a:t>
          </a:r>
          <a:endParaRPr lang="en-US" dirty="0">
            <a:solidFill>
              <a:schemeClr val="tx1"/>
            </a:solidFill>
          </a:endParaRPr>
        </a:p>
      </dgm:t>
    </dgm:pt>
    <dgm:pt modelId="{76B6DFC0-9CD4-4CC4-929B-53D054AFAEBB}" type="parTrans" cxnId="{308D11B2-0C0F-485B-B8F1-A964D0C5562C}">
      <dgm:prSet/>
      <dgm:spPr/>
      <dgm:t>
        <a:bodyPr/>
        <a:lstStyle/>
        <a:p>
          <a:endParaRPr lang="en-US"/>
        </a:p>
      </dgm:t>
    </dgm:pt>
    <dgm:pt modelId="{5FF46182-696D-4C00-8513-0AC7802D6977}" type="sibTrans" cxnId="{308D11B2-0C0F-485B-B8F1-A964D0C5562C}">
      <dgm:prSet/>
      <dgm:spPr/>
      <dgm:t>
        <a:bodyPr/>
        <a:lstStyle/>
        <a:p>
          <a:endParaRPr lang="en-US"/>
        </a:p>
      </dgm:t>
    </dgm:pt>
    <dgm:pt modelId="{EE04C3AF-D1B0-47FC-9D3F-37D8549EEA9B}">
      <dgm:prSet phldrT="[Text]"/>
      <dgm:spPr>
        <a:solidFill>
          <a:srgbClr val="CED6E0"/>
        </a:solidFill>
      </dgm:spPr>
      <dgm:t>
        <a:bodyPr/>
        <a:lstStyle/>
        <a:p>
          <a:r>
            <a:rPr lang="en-US" dirty="0" smtClean="0">
              <a:solidFill>
                <a:schemeClr val="tx1"/>
              </a:solidFill>
            </a:rPr>
            <a:t>2014</a:t>
          </a:r>
          <a:endParaRPr lang="en-US" dirty="0">
            <a:solidFill>
              <a:schemeClr val="tx1"/>
            </a:solidFill>
          </a:endParaRPr>
        </a:p>
      </dgm:t>
    </dgm:pt>
    <dgm:pt modelId="{4033BA29-3CAB-4BB0-BA01-6303F053CAF6}" type="parTrans" cxnId="{A5A347FE-7274-4C1A-8F66-E57C960C0565}">
      <dgm:prSet/>
      <dgm:spPr/>
      <dgm:t>
        <a:bodyPr/>
        <a:lstStyle/>
        <a:p>
          <a:endParaRPr lang="en-US"/>
        </a:p>
      </dgm:t>
    </dgm:pt>
    <dgm:pt modelId="{B1B3D94E-9AC6-45BB-BEEB-E2E41DC4A3F6}" type="sibTrans" cxnId="{A5A347FE-7274-4C1A-8F66-E57C960C0565}">
      <dgm:prSet/>
      <dgm:spPr/>
      <dgm:t>
        <a:bodyPr/>
        <a:lstStyle/>
        <a:p>
          <a:endParaRPr lang="en-US"/>
        </a:p>
      </dgm:t>
    </dgm:pt>
    <dgm:pt modelId="{370F8619-CC20-47B1-8220-932890DC0157}">
      <dgm:prSet phldrT="[Text]"/>
      <dgm:spPr>
        <a:solidFill>
          <a:srgbClr val="CED6E0"/>
        </a:solidFill>
      </dgm:spPr>
      <dgm:t>
        <a:bodyPr/>
        <a:lstStyle/>
        <a:p>
          <a:r>
            <a:rPr lang="en-US" dirty="0" smtClean="0">
              <a:solidFill>
                <a:schemeClr val="tx1"/>
              </a:solidFill>
              <a:latin typeface="+mn-lt"/>
            </a:rPr>
            <a:t>Survey and prioritizing of User Needs, services and tasks </a:t>
          </a:r>
          <a:endParaRPr lang="en-US" dirty="0">
            <a:solidFill>
              <a:schemeClr val="tx1"/>
            </a:solidFill>
          </a:endParaRPr>
        </a:p>
      </dgm:t>
    </dgm:pt>
    <dgm:pt modelId="{2133C6A5-5A05-417E-BB35-A8F779D92D96}" type="parTrans" cxnId="{6383CC83-A861-467F-90FA-EABC3E674324}">
      <dgm:prSet/>
      <dgm:spPr/>
      <dgm:t>
        <a:bodyPr/>
        <a:lstStyle/>
        <a:p>
          <a:endParaRPr lang="en-US"/>
        </a:p>
      </dgm:t>
    </dgm:pt>
    <dgm:pt modelId="{FAA67159-53EC-4D8C-96F6-09CD1009518F}" type="sibTrans" cxnId="{6383CC83-A861-467F-90FA-EABC3E674324}">
      <dgm:prSet/>
      <dgm:spPr/>
      <dgm:t>
        <a:bodyPr/>
        <a:lstStyle/>
        <a:p>
          <a:endParaRPr lang="en-US"/>
        </a:p>
      </dgm:t>
    </dgm:pt>
    <dgm:pt modelId="{D22B9AFC-5D93-479F-800A-ADBF38953987}">
      <dgm:prSet phldrT="[Text]"/>
      <dgm:spPr>
        <a:solidFill>
          <a:srgbClr val="CED6E0"/>
        </a:solidFill>
      </dgm:spPr>
      <dgm:t>
        <a:bodyPr/>
        <a:lstStyle/>
        <a:p>
          <a:r>
            <a:rPr lang="en-US" dirty="0" smtClean="0">
              <a:solidFill>
                <a:schemeClr val="tx1"/>
              </a:solidFill>
            </a:rPr>
            <a:t>Initial GAP analysis</a:t>
          </a:r>
          <a:endParaRPr lang="en-US" dirty="0">
            <a:solidFill>
              <a:schemeClr val="tx1"/>
            </a:solidFill>
          </a:endParaRPr>
        </a:p>
      </dgm:t>
    </dgm:pt>
    <dgm:pt modelId="{B3DC04A0-ED02-4A8F-A36E-204806889AA5}" type="parTrans" cxnId="{4A282B15-8B73-47EB-A616-8C6640163180}">
      <dgm:prSet/>
      <dgm:spPr/>
      <dgm:t>
        <a:bodyPr/>
        <a:lstStyle/>
        <a:p>
          <a:endParaRPr lang="en-US"/>
        </a:p>
      </dgm:t>
    </dgm:pt>
    <dgm:pt modelId="{66C1F1B5-6661-4F04-B908-B0C79F58390A}" type="sibTrans" cxnId="{4A282B15-8B73-47EB-A616-8C6640163180}">
      <dgm:prSet/>
      <dgm:spPr/>
      <dgm:t>
        <a:bodyPr/>
        <a:lstStyle/>
        <a:p>
          <a:endParaRPr lang="en-US"/>
        </a:p>
      </dgm:t>
    </dgm:pt>
    <dgm:pt modelId="{46B92F48-7C36-4391-AAAC-7E88924B5216}">
      <dgm:prSet phldrT="[Text]"/>
      <dgm:spPr>
        <a:solidFill>
          <a:srgbClr val="CED6E0"/>
        </a:solidFill>
      </dgm:spPr>
      <dgm:t>
        <a:bodyPr/>
        <a:lstStyle/>
        <a:p>
          <a:r>
            <a:rPr lang="en-US" dirty="0" smtClean="0">
              <a:solidFill>
                <a:schemeClr val="tx1"/>
              </a:solidFill>
            </a:rPr>
            <a:t>Final GAP analysis</a:t>
          </a:r>
          <a:endParaRPr lang="en-US" dirty="0">
            <a:solidFill>
              <a:schemeClr val="tx1"/>
            </a:solidFill>
          </a:endParaRPr>
        </a:p>
      </dgm:t>
    </dgm:pt>
    <dgm:pt modelId="{FDAD051E-95FE-4A8E-B5C5-D44435DB4E77}" type="parTrans" cxnId="{83725812-48CA-4C06-BF3B-0C32E2F8331B}">
      <dgm:prSet/>
      <dgm:spPr/>
      <dgm:t>
        <a:bodyPr/>
        <a:lstStyle/>
        <a:p>
          <a:endParaRPr lang="en-US"/>
        </a:p>
      </dgm:t>
    </dgm:pt>
    <dgm:pt modelId="{EA30F12B-DCDA-4D9E-AEAB-CCEC3047807B}" type="sibTrans" cxnId="{83725812-48CA-4C06-BF3B-0C32E2F8331B}">
      <dgm:prSet/>
      <dgm:spPr/>
      <dgm:t>
        <a:bodyPr/>
        <a:lstStyle/>
        <a:p>
          <a:endParaRPr lang="en-US"/>
        </a:p>
      </dgm:t>
    </dgm:pt>
    <dgm:pt modelId="{126CB809-D11F-4863-8200-D29D334228F2}">
      <dgm:prSet phldrT="[Text]"/>
      <dgm:spPr>
        <a:solidFill>
          <a:srgbClr val="CED6E0"/>
        </a:solidFill>
      </dgm:spPr>
      <dgm:t>
        <a:bodyPr/>
        <a:lstStyle/>
        <a:p>
          <a:r>
            <a:rPr lang="en-US" dirty="0" smtClean="0">
              <a:solidFill>
                <a:schemeClr val="tx1"/>
              </a:solidFill>
            </a:rPr>
            <a:t>Final decision of Strategy implementation plan</a:t>
          </a:r>
          <a:endParaRPr lang="en-US" dirty="0">
            <a:solidFill>
              <a:schemeClr val="tx1"/>
            </a:solidFill>
          </a:endParaRPr>
        </a:p>
      </dgm:t>
    </dgm:pt>
    <dgm:pt modelId="{755AA4B7-A9BB-4EC0-8435-A5B755B8A738}" type="parTrans" cxnId="{87CE4E9C-7930-4E1F-BC4F-B1BB50540A84}">
      <dgm:prSet/>
      <dgm:spPr/>
      <dgm:t>
        <a:bodyPr/>
        <a:lstStyle/>
        <a:p>
          <a:endParaRPr lang="en-US"/>
        </a:p>
      </dgm:t>
    </dgm:pt>
    <dgm:pt modelId="{B8CBC569-B960-40B2-A1B1-9336946C27BB}" type="sibTrans" cxnId="{87CE4E9C-7930-4E1F-BC4F-B1BB50540A84}">
      <dgm:prSet/>
      <dgm:spPr/>
      <dgm:t>
        <a:bodyPr/>
        <a:lstStyle/>
        <a:p>
          <a:endParaRPr lang="en-US"/>
        </a:p>
      </dgm:t>
    </dgm:pt>
    <dgm:pt modelId="{39C101C4-AA14-4ECB-A2CC-B4B1FCF20635}">
      <dgm:prSet phldrT="[Text]"/>
      <dgm:spPr>
        <a:solidFill>
          <a:srgbClr val="CED6E0"/>
        </a:solidFill>
      </dgm:spPr>
      <dgm:t>
        <a:bodyPr/>
        <a:lstStyle/>
        <a:p>
          <a:endParaRPr lang="en-US" dirty="0">
            <a:solidFill>
              <a:schemeClr val="tx1"/>
            </a:solidFill>
          </a:endParaRPr>
        </a:p>
      </dgm:t>
    </dgm:pt>
    <dgm:pt modelId="{B6218C9B-86D0-4D1C-838A-01AE9BBBE99D}" type="parTrans" cxnId="{695568AA-D71F-4E92-ADDF-1AE2226D180E}">
      <dgm:prSet/>
      <dgm:spPr/>
      <dgm:t>
        <a:bodyPr/>
        <a:lstStyle/>
        <a:p>
          <a:endParaRPr lang="en-US"/>
        </a:p>
      </dgm:t>
    </dgm:pt>
    <dgm:pt modelId="{F6EB17BD-76B9-4675-8FD5-E0E54D622BA3}" type="sibTrans" cxnId="{695568AA-D71F-4E92-ADDF-1AE2226D180E}">
      <dgm:prSet/>
      <dgm:spPr/>
      <dgm:t>
        <a:bodyPr/>
        <a:lstStyle/>
        <a:p>
          <a:endParaRPr lang="en-US"/>
        </a:p>
      </dgm:t>
    </dgm:pt>
    <dgm:pt modelId="{CD2D1AE7-7330-4890-8398-588B2C767923}">
      <dgm:prSet phldrT="[Text]"/>
      <dgm:spPr>
        <a:solidFill>
          <a:srgbClr val="CED6E0"/>
        </a:solidFill>
      </dgm:spPr>
      <dgm:t>
        <a:bodyPr/>
        <a:lstStyle/>
        <a:p>
          <a:r>
            <a:rPr lang="en-US" dirty="0" smtClean="0">
              <a:solidFill>
                <a:schemeClr val="tx1"/>
              </a:solidFill>
              <a:latin typeface="+mn-lt"/>
            </a:rPr>
            <a:t>Description of functions and services</a:t>
          </a:r>
          <a:endParaRPr lang="en-US" dirty="0">
            <a:solidFill>
              <a:schemeClr val="tx1"/>
            </a:solidFill>
          </a:endParaRPr>
        </a:p>
      </dgm:t>
    </dgm:pt>
    <dgm:pt modelId="{1F41B950-C462-468D-BD54-511D31E9D617}" type="parTrans" cxnId="{3A3E94E7-F251-4A7F-B0A3-CC644615E421}">
      <dgm:prSet/>
      <dgm:spPr/>
      <dgm:t>
        <a:bodyPr/>
        <a:lstStyle/>
        <a:p>
          <a:endParaRPr lang="en-US"/>
        </a:p>
      </dgm:t>
    </dgm:pt>
    <dgm:pt modelId="{FD95E7B6-928D-40CB-93B4-702057C9D020}" type="sibTrans" cxnId="{3A3E94E7-F251-4A7F-B0A3-CC644615E421}">
      <dgm:prSet/>
      <dgm:spPr/>
      <dgm:t>
        <a:bodyPr/>
        <a:lstStyle/>
        <a:p>
          <a:endParaRPr lang="en-US"/>
        </a:p>
      </dgm:t>
    </dgm:pt>
    <dgm:pt modelId="{D7035BD8-BE1A-463C-AF62-B0C383E17C63}">
      <dgm:prSet phldrT="[Text]"/>
      <dgm:spPr>
        <a:solidFill>
          <a:srgbClr val="CED6E0"/>
        </a:solidFill>
      </dgm:spPr>
      <dgm:t>
        <a:bodyPr/>
        <a:lstStyle/>
        <a:p>
          <a:r>
            <a:rPr lang="en-US" dirty="0" smtClean="0">
              <a:solidFill>
                <a:schemeClr val="tx1"/>
              </a:solidFill>
              <a:latin typeface="+mn-lt"/>
            </a:rPr>
            <a:t>Selection  overarching system architecture </a:t>
          </a:r>
          <a:endParaRPr lang="en-US" dirty="0">
            <a:solidFill>
              <a:schemeClr val="tx1"/>
            </a:solidFill>
          </a:endParaRPr>
        </a:p>
      </dgm:t>
    </dgm:pt>
    <dgm:pt modelId="{A264B65C-238C-4AB2-A0D1-719F9FFC7BE1}" type="parTrans" cxnId="{968CB142-693A-49C8-A197-C90FA39E3021}">
      <dgm:prSet/>
      <dgm:spPr/>
      <dgm:t>
        <a:bodyPr/>
        <a:lstStyle/>
        <a:p>
          <a:endParaRPr lang="en-US"/>
        </a:p>
      </dgm:t>
    </dgm:pt>
    <dgm:pt modelId="{EBF95BD1-D47C-4428-87CC-AE64F815157D}" type="sibTrans" cxnId="{968CB142-693A-49C8-A197-C90FA39E3021}">
      <dgm:prSet/>
      <dgm:spPr/>
      <dgm:t>
        <a:bodyPr/>
        <a:lstStyle/>
        <a:p>
          <a:endParaRPr lang="en-US"/>
        </a:p>
      </dgm:t>
    </dgm:pt>
    <dgm:pt modelId="{3EE4B9CD-17C6-4608-8233-6688D4B1B7EA}">
      <dgm:prSet phldrT="[Text]"/>
      <dgm:spPr>
        <a:solidFill>
          <a:srgbClr val="CED6E0"/>
        </a:solidFill>
      </dgm:spPr>
      <dgm:t>
        <a:bodyPr/>
        <a:lstStyle/>
        <a:p>
          <a:r>
            <a:rPr lang="en-US" dirty="0" smtClean="0">
              <a:solidFill>
                <a:schemeClr val="tx1"/>
              </a:solidFill>
            </a:rPr>
            <a:t>Risk and Cost/benefit analyses </a:t>
          </a:r>
          <a:endParaRPr lang="en-US" dirty="0">
            <a:solidFill>
              <a:schemeClr val="tx1"/>
            </a:solidFill>
          </a:endParaRPr>
        </a:p>
      </dgm:t>
    </dgm:pt>
    <dgm:pt modelId="{7BE905DB-B125-4673-83FC-FE695F0FF244}" type="parTrans" cxnId="{405888CE-97DC-4B7F-9852-CB5974CB45A7}">
      <dgm:prSet/>
      <dgm:spPr/>
      <dgm:t>
        <a:bodyPr/>
        <a:lstStyle/>
        <a:p>
          <a:endParaRPr lang="en-US"/>
        </a:p>
      </dgm:t>
    </dgm:pt>
    <dgm:pt modelId="{3A50DD45-AE16-457F-AEE7-A24B66BD87F2}" type="sibTrans" cxnId="{405888CE-97DC-4B7F-9852-CB5974CB45A7}">
      <dgm:prSet/>
      <dgm:spPr/>
      <dgm:t>
        <a:bodyPr/>
        <a:lstStyle/>
        <a:p>
          <a:endParaRPr lang="en-US"/>
        </a:p>
      </dgm:t>
    </dgm:pt>
    <dgm:pt modelId="{5266011E-4E0D-4B9A-B9D5-9F632000B243}">
      <dgm:prSet phldrT="[Text]"/>
      <dgm:spPr>
        <a:solidFill>
          <a:srgbClr val="CED6E0"/>
        </a:solidFill>
      </dgm:spPr>
      <dgm:t>
        <a:bodyPr/>
        <a:lstStyle/>
        <a:p>
          <a:r>
            <a:rPr lang="en-US" dirty="0" smtClean="0">
              <a:solidFill>
                <a:schemeClr val="tx1"/>
              </a:solidFill>
            </a:rPr>
            <a:t>Proposal for a final Strategy Implementation Plan</a:t>
          </a:r>
          <a:endParaRPr lang="en-US" dirty="0">
            <a:solidFill>
              <a:schemeClr val="tx1"/>
            </a:solidFill>
          </a:endParaRPr>
        </a:p>
      </dgm:t>
    </dgm:pt>
    <dgm:pt modelId="{B6235CF9-5FD3-4A8C-A46C-646DB5EFCE9D}" type="parTrans" cxnId="{38599048-AE18-4598-9B46-1F0819ACB2A6}">
      <dgm:prSet/>
      <dgm:spPr/>
      <dgm:t>
        <a:bodyPr/>
        <a:lstStyle/>
        <a:p>
          <a:endParaRPr lang="en-US"/>
        </a:p>
      </dgm:t>
    </dgm:pt>
    <dgm:pt modelId="{7E989DDE-DD9E-4476-896B-987330B9AC20}" type="sibTrans" cxnId="{38599048-AE18-4598-9B46-1F0819ACB2A6}">
      <dgm:prSet/>
      <dgm:spPr/>
      <dgm:t>
        <a:bodyPr/>
        <a:lstStyle/>
        <a:p>
          <a:endParaRPr lang="en-US"/>
        </a:p>
      </dgm:t>
    </dgm:pt>
    <dgm:pt modelId="{067859F4-41CA-4DEA-A473-C63B81CC8254}" type="pres">
      <dgm:prSet presAssocID="{1E7599FA-7AD2-4353-9941-26C4EA4D87D0}" presName="CompostProcess" presStyleCnt="0">
        <dgm:presLayoutVars>
          <dgm:dir/>
          <dgm:resizeHandles val="exact"/>
        </dgm:presLayoutVars>
      </dgm:prSet>
      <dgm:spPr/>
    </dgm:pt>
    <dgm:pt modelId="{1C4E5A22-F4FA-4ABD-8E59-32428E0B92DD}" type="pres">
      <dgm:prSet presAssocID="{1E7599FA-7AD2-4353-9941-26C4EA4D87D0}" presName="arrow" presStyleLbl="bgShp" presStyleIdx="0" presStyleCnt="1" custLinFactNeighborX="-318"/>
      <dgm:spPr>
        <a:solidFill>
          <a:schemeClr val="accent4">
            <a:lumMod val="75000"/>
            <a:lumOff val="25000"/>
          </a:schemeClr>
        </a:solidFill>
      </dgm:spPr>
    </dgm:pt>
    <dgm:pt modelId="{3091080F-D57A-4CC4-ABCC-1582AAD622FA}" type="pres">
      <dgm:prSet presAssocID="{1E7599FA-7AD2-4353-9941-26C4EA4D87D0}" presName="linearProcess" presStyleCnt="0"/>
      <dgm:spPr/>
    </dgm:pt>
    <dgm:pt modelId="{D3D76082-E8F3-41B6-848D-4E13361C37DE}" type="pres">
      <dgm:prSet presAssocID="{323FD0FA-3D49-4CA5-8A37-B02689296B0C}" presName="textNode" presStyleLbl="node1" presStyleIdx="0" presStyleCnt="6">
        <dgm:presLayoutVars>
          <dgm:bulletEnabled val="1"/>
        </dgm:presLayoutVars>
      </dgm:prSet>
      <dgm:spPr/>
      <dgm:t>
        <a:bodyPr/>
        <a:lstStyle/>
        <a:p>
          <a:endParaRPr lang="en-US"/>
        </a:p>
      </dgm:t>
    </dgm:pt>
    <dgm:pt modelId="{94EC76B9-9F55-43B0-9708-AD384E315E4B}" type="pres">
      <dgm:prSet presAssocID="{F67AC334-2290-47DA-B045-C6160821D0B9}" presName="sibTrans" presStyleCnt="0"/>
      <dgm:spPr/>
    </dgm:pt>
    <dgm:pt modelId="{8608BCC2-E8DB-4B42-AF1D-AB8604A6E7FD}" type="pres">
      <dgm:prSet presAssocID="{57E3DF7C-E986-47B4-9AD5-D569C1E6B450}" presName="textNode" presStyleLbl="node1" presStyleIdx="1" presStyleCnt="6">
        <dgm:presLayoutVars>
          <dgm:bulletEnabled val="1"/>
        </dgm:presLayoutVars>
      </dgm:prSet>
      <dgm:spPr/>
      <dgm:t>
        <a:bodyPr/>
        <a:lstStyle/>
        <a:p>
          <a:endParaRPr lang="en-US"/>
        </a:p>
      </dgm:t>
    </dgm:pt>
    <dgm:pt modelId="{53492D6A-3CB7-44A1-9561-9F3B26EE3988}" type="pres">
      <dgm:prSet presAssocID="{875BD273-F4D8-44ED-B29A-5DC34BF84DD3}" presName="sibTrans" presStyleCnt="0"/>
      <dgm:spPr/>
    </dgm:pt>
    <dgm:pt modelId="{10FAE0D6-A23D-4BC8-9C22-D2D4C0B0AAC5}" type="pres">
      <dgm:prSet presAssocID="{F9ABA8F1-B9D1-4627-A9E3-55D28BE08EBA}" presName="textNode" presStyleLbl="node1" presStyleIdx="2" presStyleCnt="6" custLinFactNeighborX="15989" custLinFactNeighborY="-501">
        <dgm:presLayoutVars>
          <dgm:bulletEnabled val="1"/>
        </dgm:presLayoutVars>
      </dgm:prSet>
      <dgm:spPr/>
      <dgm:t>
        <a:bodyPr/>
        <a:lstStyle/>
        <a:p>
          <a:endParaRPr lang="en-US"/>
        </a:p>
      </dgm:t>
    </dgm:pt>
    <dgm:pt modelId="{C44525A5-CC7B-4943-A80B-EE8E09DF6FE7}" type="pres">
      <dgm:prSet presAssocID="{3BD28B61-95F2-408C-9E53-AF5D787A917B}" presName="sibTrans" presStyleCnt="0"/>
      <dgm:spPr/>
    </dgm:pt>
    <dgm:pt modelId="{E9CC122F-0825-43FE-BAA5-B3D7E9466DE8}" type="pres">
      <dgm:prSet presAssocID="{2CE5FC32-E786-40F2-926C-BAD7D5FA576C}" presName="textNode" presStyleLbl="node1" presStyleIdx="3" presStyleCnt="6">
        <dgm:presLayoutVars>
          <dgm:bulletEnabled val="1"/>
        </dgm:presLayoutVars>
      </dgm:prSet>
      <dgm:spPr/>
      <dgm:t>
        <a:bodyPr/>
        <a:lstStyle/>
        <a:p>
          <a:endParaRPr lang="en-US"/>
        </a:p>
      </dgm:t>
    </dgm:pt>
    <dgm:pt modelId="{C48B49CD-06FB-4E71-A748-6555D216C3F9}" type="pres">
      <dgm:prSet presAssocID="{571EECF5-B6A8-4C4D-BDC4-89C85C34F920}" presName="sibTrans" presStyleCnt="0"/>
      <dgm:spPr/>
    </dgm:pt>
    <dgm:pt modelId="{52BBAE07-8AB9-4D7D-AAD2-A4D176D54A86}" type="pres">
      <dgm:prSet presAssocID="{CF705080-8346-47AB-B41B-03DB562DF8CC}" presName="textNode" presStyleLbl="node1" presStyleIdx="4" presStyleCnt="6">
        <dgm:presLayoutVars>
          <dgm:bulletEnabled val="1"/>
        </dgm:presLayoutVars>
      </dgm:prSet>
      <dgm:spPr/>
      <dgm:t>
        <a:bodyPr/>
        <a:lstStyle/>
        <a:p>
          <a:endParaRPr lang="en-US"/>
        </a:p>
      </dgm:t>
    </dgm:pt>
    <dgm:pt modelId="{BA7CDD07-2596-4ABF-8A66-7F161DE55C4F}" type="pres">
      <dgm:prSet presAssocID="{AC425E8E-A995-4217-BF7E-E14995BF3D94}" presName="sibTrans" presStyleCnt="0"/>
      <dgm:spPr/>
    </dgm:pt>
    <dgm:pt modelId="{29F3CDD3-5936-4FD9-BEE0-D23959FC4D41}" type="pres">
      <dgm:prSet presAssocID="{EE04C3AF-D1B0-47FC-9D3F-37D8549EEA9B}" presName="textNode" presStyleLbl="node1" presStyleIdx="5" presStyleCnt="6">
        <dgm:presLayoutVars>
          <dgm:bulletEnabled val="1"/>
        </dgm:presLayoutVars>
      </dgm:prSet>
      <dgm:spPr/>
      <dgm:t>
        <a:bodyPr/>
        <a:lstStyle/>
        <a:p>
          <a:endParaRPr lang="en-US"/>
        </a:p>
      </dgm:t>
    </dgm:pt>
  </dgm:ptLst>
  <dgm:cxnLst>
    <dgm:cxn modelId="{12B77276-C978-4C42-BD5C-99CF8D052794}" type="presOf" srcId="{1E7599FA-7AD2-4353-9941-26C4EA4D87D0}" destId="{067859F4-41CA-4DEA-A473-C63B81CC8254}" srcOrd="0" destOrd="0" presId="urn:microsoft.com/office/officeart/2005/8/layout/hProcess9"/>
    <dgm:cxn modelId="{4A282B15-8B73-47EB-A616-8C6640163180}" srcId="{F9ABA8F1-B9D1-4627-A9E3-55D28BE08EBA}" destId="{D22B9AFC-5D93-479F-800A-ADBF38953987}" srcOrd="1" destOrd="0" parTransId="{B3DC04A0-ED02-4A8F-A36E-204806889AA5}" sibTransId="{66C1F1B5-6661-4F04-B908-B0C79F58390A}"/>
    <dgm:cxn modelId="{5A293C50-3A5A-4E9C-BF5F-2044572D5490}" type="presOf" srcId="{EE04C3AF-D1B0-47FC-9D3F-37D8549EEA9B}" destId="{29F3CDD3-5936-4FD9-BEE0-D23959FC4D41}" srcOrd="0" destOrd="0" presId="urn:microsoft.com/office/officeart/2005/8/layout/hProcess9"/>
    <dgm:cxn modelId="{8964BF09-A57E-4CA0-8E58-7F29A71C4DCC}" type="presOf" srcId="{2CE5FC32-E786-40F2-926C-BAD7D5FA576C}" destId="{E9CC122F-0825-43FE-BAA5-B3D7E9466DE8}" srcOrd="0" destOrd="0" presId="urn:microsoft.com/office/officeart/2005/8/layout/hProcess9"/>
    <dgm:cxn modelId="{405888CE-97DC-4B7F-9852-CB5974CB45A7}" srcId="{CF705080-8346-47AB-B41B-03DB562DF8CC}" destId="{3EE4B9CD-17C6-4608-8233-6688D4B1B7EA}" srcOrd="0" destOrd="0" parTransId="{7BE905DB-B125-4673-83FC-FE695F0FF244}" sibTransId="{3A50DD45-AE16-457F-AEE7-A24B66BD87F2}"/>
    <dgm:cxn modelId="{308D11B2-0C0F-485B-B8F1-A964D0C5562C}" srcId="{323FD0FA-3D49-4CA5-8A37-B02689296B0C}" destId="{827A6FDC-6CB3-4E70-A13D-4D7246EE0D5C}" srcOrd="0" destOrd="0" parTransId="{76B6DFC0-9CD4-4CC4-929B-53D054AFAEBB}" sibTransId="{5FF46182-696D-4C00-8513-0AC7802D6977}"/>
    <dgm:cxn modelId="{96F0B8A2-5EBD-4B3D-8CD3-C8232D367659}" type="presOf" srcId="{5266011E-4E0D-4B9A-B9D5-9F632000B243}" destId="{29F3CDD3-5936-4FD9-BEE0-D23959FC4D41}" srcOrd="0" destOrd="1" presId="urn:microsoft.com/office/officeart/2005/8/layout/hProcess9"/>
    <dgm:cxn modelId="{6383CC83-A861-467F-90FA-EABC3E674324}" srcId="{57E3DF7C-E986-47B4-9AD5-D569C1E6B450}" destId="{370F8619-CC20-47B1-8220-932890DC0157}" srcOrd="0" destOrd="0" parTransId="{2133C6A5-5A05-417E-BB35-A8F779D92D96}" sibTransId="{FAA67159-53EC-4D8C-96F6-09CD1009518F}"/>
    <dgm:cxn modelId="{968CB142-693A-49C8-A197-C90FA39E3021}" srcId="{F9ABA8F1-B9D1-4627-A9E3-55D28BE08EBA}" destId="{D7035BD8-BE1A-463C-AF62-B0C383E17C63}" srcOrd="0" destOrd="0" parTransId="{A264B65C-238C-4AB2-A0D1-719F9FFC7BE1}" sibTransId="{EBF95BD1-D47C-4428-87CC-AE64F815157D}"/>
    <dgm:cxn modelId="{5AD1182F-54EF-4CB2-B55A-7A1F6890E344}" srcId="{1E7599FA-7AD2-4353-9941-26C4EA4D87D0}" destId="{F9ABA8F1-B9D1-4627-A9E3-55D28BE08EBA}" srcOrd="2" destOrd="0" parTransId="{8FE250D0-1078-4F1F-978E-49406E15F8CD}" sibTransId="{3BD28B61-95F2-408C-9E53-AF5D787A917B}"/>
    <dgm:cxn modelId="{4EE344EB-5FF3-4A81-96BB-BE000E384EC4}" type="presOf" srcId="{F9ABA8F1-B9D1-4627-A9E3-55D28BE08EBA}" destId="{10FAE0D6-A23D-4BC8-9C22-D2D4C0B0AAC5}" srcOrd="0" destOrd="0" presId="urn:microsoft.com/office/officeart/2005/8/layout/hProcess9"/>
    <dgm:cxn modelId="{22B3FE58-4E1A-44F3-A255-9D395514BD45}" type="presOf" srcId="{827A6FDC-6CB3-4E70-A13D-4D7246EE0D5C}" destId="{D3D76082-E8F3-41B6-848D-4E13361C37DE}" srcOrd="0" destOrd="1" presId="urn:microsoft.com/office/officeart/2005/8/layout/hProcess9"/>
    <dgm:cxn modelId="{DEDA505C-02DA-4D61-977D-7FF84E57B093}" type="presOf" srcId="{323FD0FA-3D49-4CA5-8A37-B02689296B0C}" destId="{D3D76082-E8F3-41B6-848D-4E13361C37DE}" srcOrd="0" destOrd="0" presId="urn:microsoft.com/office/officeart/2005/8/layout/hProcess9"/>
    <dgm:cxn modelId="{A5A347FE-7274-4C1A-8F66-E57C960C0565}" srcId="{1E7599FA-7AD2-4353-9941-26C4EA4D87D0}" destId="{EE04C3AF-D1B0-47FC-9D3F-37D8549EEA9B}" srcOrd="5" destOrd="0" parTransId="{4033BA29-3CAB-4BB0-BA01-6303F053CAF6}" sibTransId="{B1B3D94E-9AC6-45BB-BEEB-E2E41DC4A3F6}"/>
    <dgm:cxn modelId="{9449AF50-0CED-4656-972E-5A5EF711C2BB}" srcId="{1E7599FA-7AD2-4353-9941-26C4EA4D87D0}" destId="{57E3DF7C-E986-47B4-9AD5-D569C1E6B450}" srcOrd="1" destOrd="0" parTransId="{71A76D56-693D-4DB7-9585-2345E39CD919}" sibTransId="{875BD273-F4D8-44ED-B29A-5DC34BF84DD3}"/>
    <dgm:cxn modelId="{334A3680-88EC-41AF-A972-3C82BF16F5BA}" srcId="{1E7599FA-7AD2-4353-9941-26C4EA4D87D0}" destId="{323FD0FA-3D49-4CA5-8A37-B02689296B0C}" srcOrd="0" destOrd="0" parTransId="{261D01D9-F0F1-4B73-8019-6CA5809B2879}" sibTransId="{F67AC334-2290-47DA-B045-C6160821D0B9}"/>
    <dgm:cxn modelId="{6D32057E-8516-49E8-B10D-4F1162FE9E8D}" type="presOf" srcId="{D22B9AFC-5D93-479F-800A-ADBF38953987}" destId="{10FAE0D6-A23D-4BC8-9C22-D2D4C0B0AAC5}" srcOrd="0" destOrd="2" presId="urn:microsoft.com/office/officeart/2005/8/layout/hProcess9"/>
    <dgm:cxn modelId="{267D0A41-1F19-4A8C-8087-D8C8C13520D4}" srcId="{1E7599FA-7AD2-4353-9941-26C4EA4D87D0}" destId="{2CE5FC32-E786-40F2-926C-BAD7D5FA576C}" srcOrd="3" destOrd="0" parTransId="{9DA54422-0212-4CF0-B2D7-C0B5445A5804}" sibTransId="{571EECF5-B6A8-4C4D-BDC4-89C85C34F920}"/>
    <dgm:cxn modelId="{7377E235-A4EE-48A7-9138-4E8502F84261}" type="presOf" srcId="{3EE4B9CD-17C6-4608-8233-6688D4B1B7EA}" destId="{52BBAE07-8AB9-4D7D-AAD2-A4D176D54A86}" srcOrd="0" destOrd="1" presId="urn:microsoft.com/office/officeart/2005/8/layout/hProcess9"/>
    <dgm:cxn modelId="{3AC185D2-7596-46ED-96C7-68722CDC8D7F}" type="presOf" srcId="{46B92F48-7C36-4391-AAAC-7E88924B5216}" destId="{E9CC122F-0825-43FE-BAA5-B3D7E9466DE8}" srcOrd="0" destOrd="1" presId="urn:microsoft.com/office/officeart/2005/8/layout/hProcess9"/>
    <dgm:cxn modelId="{5C3E2333-3589-44BA-96E0-FF9608011DC3}" type="presOf" srcId="{CF705080-8346-47AB-B41B-03DB562DF8CC}" destId="{52BBAE07-8AB9-4D7D-AAD2-A4D176D54A86}" srcOrd="0" destOrd="0" presId="urn:microsoft.com/office/officeart/2005/8/layout/hProcess9"/>
    <dgm:cxn modelId="{38599048-AE18-4598-9B46-1F0819ACB2A6}" srcId="{EE04C3AF-D1B0-47FC-9D3F-37D8549EEA9B}" destId="{5266011E-4E0D-4B9A-B9D5-9F632000B243}" srcOrd="0" destOrd="0" parTransId="{B6235CF9-5FD3-4A8C-A46C-646DB5EFCE9D}" sibTransId="{7E989DDE-DD9E-4476-896B-987330B9AC20}"/>
    <dgm:cxn modelId="{59CB9EEE-6C77-4814-957C-E92DC81002DB}" srcId="{1E7599FA-7AD2-4353-9941-26C4EA4D87D0}" destId="{CF705080-8346-47AB-B41B-03DB562DF8CC}" srcOrd="4" destOrd="0" parTransId="{EF705EB6-08B8-4A06-BA69-09A789E452C3}" sibTransId="{AC425E8E-A995-4217-BF7E-E14995BF3D94}"/>
    <dgm:cxn modelId="{695568AA-D71F-4E92-ADDF-1AE2226D180E}" srcId="{EE04C3AF-D1B0-47FC-9D3F-37D8549EEA9B}" destId="{39C101C4-AA14-4ECB-A2CC-B4B1FCF20635}" srcOrd="2" destOrd="0" parTransId="{B6218C9B-86D0-4D1C-838A-01AE9BBBE99D}" sibTransId="{F6EB17BD-76B9-4675-8FD5-E0E54D622BA3}"/>
    <dgm:cxn modelId="{83725812-48CA-4C06-BF3B-0C32E2F8331B}" srcId="{2CE5FC32-E786-40F2-926C-BAD7D5FA576C}" destId="{46B92F48-7C36-4391-AAAC-7E88924B5216}" srcOrd="0" destOrd="0" parTransId="{FDAD051E-95FE-4A8E-B5C5-D44435DB4E77}" sibTransId="{EA30F12B-DCDA-4D9E-AEAB-CCEC3047807B}"/>
    <dgm:cxn modelId="{F59EDC9D-9081-46D7-B95F-B94B1E756B4C}" type="presOf" srcId="{57E3DF7C-E986-47B4-9AD5-D569C1E6B450}" destId="{8608BCC2-E8DB-4B42-AF1D-AB8604A6E7FD}" srcOrd="0" destOrd="0" presId="urn:microsoft.com/office/officeart/2005/8/layout/hProcess9"/>
    <dgm:cxn modelId="{87CE4E9C-7930-4E1F-BC4F-B1BB50540A84}" srcId="{EE04C3AF-D1B0-47FC-9D3F-37D8549EEA9B}" destId="{126CB809-D11F-4863-8200-D29D334228F2}" srcOrd="1" destOrd="0" parTransId="{755AA4B7-A9BB-4EC0-8435-A5B755B8A738}" sibTransId="{B8CBC569-B960-40B2-A1B1-9336946C27BB}"/>
    <dgm:cxn modelId="{EBDCD08D-EE99-425D-B0E1-DBBEA4B54E74}" type="presOf" srcId="{126CB809-D11F-4863-8200-D29D334228F2}" destId="{29F3CDD3-5936-4FD9-BEE0-D23959FC4D41}" srcOrd="0" destOrd="2" presId="urn:microsoft.com/office/officeart/2005/8/layout/hProcess9"/>
    <dgm:cxn modelId="{D07A5E56-3612-41FC-B784-8E74EDC15A02}" type="presOf" srcId="{39C101C4-AA14-4ECB-A2CC-B4B1FCF20635}" destId="{29F3CDD3-5936-4FD9-BEE0-D23959FC4D41}" srcOrd="0" destOrd="3" presId="urn:microsoft.com/office/officeart/2005/8/layout/hProcess9"/>
    <dgm:cxn modelId="{3A3E94E7-F251-4A7F-B0A3-CC644615E421}" srcId="{57E3DF7C-E986-47B4-9AD5-D569C1E6B450}" destId="{CD2D1AE7-7330-4890-8398-588B2C767923}" srcOrd="1" destOrd="0" parTransId="{1F41B950-C462-468D-BD54-511D31E9D617}" sibTransId="{FD95E7B6-928D-40CB-93B4-702057C9D020}"/>
    <dgm:cxn modelId="{C13F5E8E-A7A6-44A8-9236-2F4121722E96}" type="presOf" srcId="{D7035BD8-BE1A-463C-AF62-B0C383E17C63}" destId="{10FAE0D6-A23D-4BC8-9C22-D2D4C0B0AAC5}" srcOrd="0" destOrd="1" presId="urn:microsoft.com/office/officeart/2005/8/layout/hProcess9"/>
    <dgm:cxn modelId="{41A9C70B-DFD0-433B-8558-8D4925BAB0B0}" type="presOf" srcId="{CD2D1AE7-7330-4890-8398-588B2C767923}" destId="{8608BCC2-E8DB-4B42-AF1D-AB8604A6E7FD}" srcOrd="0" destOrd="2" presId="urn:microsoft.com/office/officeart/2005/8/layout/hProcess9"/>
    <dgm:cxn modelId="{0B46219E-896A-4739-A185-243695FAC7F7}" type="presOf" srcId="{370F8619-CC20-47B1-8220-932890DC0157}" destId="{8608BCC2-E8DB-4B42-AF1D-AB8604A6E7FD}" srcOrd="0" destOrd="1" presId="urn:microsoft.com/office/officeart/2005/8/layout/hProcess9"/>
    <dgm:cxn modelId="{95AC3F2F-FC44-4DEC-9F83-A49B299099D9}" type="presParOf" srcId="{067859F4-41CA-4DEA-A473-C63B81CC8254}" destId="{1C4E5A22-F4FA-4ABD-8E59-32428E0B92DD}" srcOrd="0" destOrd="0" presId="urn:microsoft.com/office/officeart/2005/8/layout/hProcess9"/>
    <dgm:cxn modelId="{94BD16B2-66EA-4A4F-89C4-B7C958D6AB68}" type="presParOf" srcId="{067859F4-41CA-4DEA-A473-C63B81CC8254}" destId="{3091080F-D57A-4CC4-ABCC-1582AAD622FA}" srcOrd="1" destOrd="0" presId="urn:microsoft.com/office/officeart/2005/8/layout/hProcess9"/>
    <dgm:cxn modelId="{45709C8F-550F-40E0-8396-F2434275179E}" type="presParOf" srcId="{3091080F-D57A-4CC4-ABCC-1582AAD622FA}" destId="{D3D76082-E8F3-41B6-848D-4E13361C37DE}" srcOrd="0" destOrd="0" presId="urn:microsoft.com/office/officeart/2005/8/layout/hProcess9"/>
    <dgm:cxn modelId="{71C4AE89-0E87-46A5-A540-89071D743320}" type="presParOf" srcId="{3091080F-D57A-4CC4-ABCC-1582AAD622FA}" destId="{94EC76B9-9F55-43B0-9708-AD384E315E4B}" srcOrd="1" destOrd="0" presId="urn:microsoft.com/office/officeart/2005/8/layout/hProcess9"/>
    <dgm:cxn modelId="{F1A14B31-AFCF-4535-B703-B8272672C989}" type="presParOf" srcId="{3091080F-D57A-4CC4-ABCC-1582AAD622FA}" destId="{8608BCC2-E8DB-4B42-AF1D-AB8604A6E7FD}" srcOrd="2" destOrd="0" presId="urn:microsoft.com/office/officeart/2005/8/layout/hProcess9"/>
    <dgm:cxn modelId="{221C44D6-9FD6-41FB-9FF0-41834BD1F3BE}" type="presParOf" srcId="{3091080F-D57A-4CC4-ABCC-1582AAD622FA}" destId="{53492D6A-3CB7-44A1-9561-9F3B26EE3988}" srcOrd="3" destOrd="0" presId="urn:microsoft.com/office/officeart/2005/8/layout/hProcess9"/>
    <dgm:cxn modelId="{327E7558-EEA5-423B-A00D-4031DB55FD32}" type="presParOf" srcId="{3091080F-D57A-4CC4-ABCC-1582AAD622FA}" destId="{10FAE0D6-A23D-4BC8-9C22-D2D4C0B0AAC5}" srcOrd="4" destOrd="0" presId="urn:microsoft.com/office/officeart/2005/8/layout/hProcess9"/>
    <dgm:cxn modelId="{A02106A9-44A8-4BB8-80DE-343411E27A8A}" type="presParOf" srcId="{3091080F-D57A-4CC4-ABCC-1582AAD622FA}" destId="{C44525A5-CC7B-4943-A80B-EE8E09DF6FE7}" srcOrd="5" destOrd="0" presId="urn:microsoft.com/office/officeart/2005/8/layout/hProcess9"/>
    <dgm:cxn modelId="{4D04D5EE-62A8-44F2-AD78-7379296C18B5}" type="presParOf" srcId="{3091080F-D57A-4CC4-ABCC-1582AAD622FA}" destId="{E9CC122F-0825-43FE-BAA5-B3D7E9466DE8}" srcOrd="6" destOrd="0" presId="urn:microsoft.com/office/officeart/2005/8/layout/hProcess9"/>
    <dgm:cxn modelId="{2E64BBE3-0A45-4991-B6B7-BCA99F06ACA3}" type="presParOf" srcId="{3091080F-D57A-4CC4-ABCC-1582AAD622FA}" destId="{C48B49CD-06FB-4E71-A748-6555D216C3F9}" srcOrd="7" destOrd="0" presId="urn:microsoft.com/office/officeart/2005/8/layout/hProcess9"/>
    <dgm:cxn modelId="{BA8E5B03-8D66-4AB4-A456-A40838C740D0}" type="presParOf" srcId="{3091080F-D57A-4CC4-ABCC-1582AAD622FA}" destId="{52BBAE07-8AB9-4D7D-AAD2-A4D176D54A86}" srcOrd="8" destOrd="0" presId="urn:microsoft.com/office/officeart/2005/8/layout/hProcess9"/>
    <dgm:cxn modelId="{D0257137-05D7-492B-8E44-59B128EC0C03}" type="presParOf" srcId="{3091080F-D57A-4CC4-ABCC-1582AAD622FA}" destId="{BA7CDD07-2596-4ABF-8A66-7F161DE55C4F}" srcOrd="9" destOrd="0" presId="urn:microsoft.com/office/officeart/2005/8/layout/hProcess9"/>
    <dgm:cxn modelId="{81427DBE-9FB4-4DDD-AC72-07C78C86A767}" type="presParOf" srcId="{3091080F-D57A-4CC4-ABCC-1582AAD622FA}" destId="{29F3CDD3-5936-4FD9-BEE0-D23959FC4D41}" srcOrd="10" destOrd="0" presId="urn:microsoft.com/office/officeart/2005/8/layout/hProcess9"/>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34" charset="-128"/>
                <a:cs typeface="+mn-cs"/>
              </a:defRPr>
            </a:lvl1pPr>
          </a:lstStyle>
          <a:p>
            <a:pPr>
              <a:defRPr/>
            </a:pPr>
            <a:endParaRPr lang="en-GB"/>
          </a:p>
        </p:txBody>
      </p:sp>
      <p:sp>
        <p:nvSpPr>
          <p:cNvPr id="235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34" charset="-128"/>
                <a:cs typeface="+mn-cs"/>
              </a:defRPr>
            </a:lvl1pPr>
          </a:lstStyle>
          <a:p>
            <a:pPr>
              <a:defRPr/>
            </a:pPr>
            <a:fld id="{85BC7525-DCA9-4880-A69B-2940780496CE}" type="datetime1">
              <a:rPr lang="en-GB"/>
              <a:pPr>
                <a:defRPr/>
              </a:pPr>
              <a:t>04/03/2013</a:t>
            </a:fld>
            <a:endParaRPr lang="en-GB"/>
          </a:p>
        </p:txBody>
      </p:sp>
      <p:sp>
        <p:nvSpPr>
          <p:cNvPr id="2355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34" charset="-128"/>
                <a:cs typeface="+mn-cs"/>
              </a:defRPr>
            </a:lvl1pPr>
          </a:lstStyle>
          <a:p>
            <a:pPr>
              <a:defRPr/>
            </a:pPr>
            <a:endParaRPr lang="en-GB"/>
          </a:p>
        </p:txBody>
      </p:sp>
      <p:sp>
        <p:nvSpPr>
          <p:cNvPr id="2355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34" charset="-128"/>
                <a:cs typeface="+mn-cs"/>
              </a:defRPr>
            </a:lvl1pPr>
          </a:lstStyle>
          <a:p>
            <a:pPr>
              <a:defRPr/>
            </a:pPr>
            <a:fld id="{2DBA1CB9-5A3E-45B1-AA5A-27C83D94519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34" charset="-128"/>
                <a:cs typeface="+mn-cs"/>
              </a:defRPr>
            </a:lvl1pPr>
          </a:lstStyle>
          <a:p>
            <a:pPr>
              <a:defRPr/>
            </a:pPr>
            <a:endParaRPr lang="en-GB"/>
          </a:p>
        </p:txBody>
      </p:sp>
      <p:sp>
        <p:nvSpPr>
          <p:cNvPr id="2457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34" charset="-128"/>
                <a:cs typeface="+mn-cs"/>
              </a:defRPr>
            </a:lvl1pPr>
          </a:lstStyle>
          <a:p>
            <a:pPr>
              <a:defRPr/>
            </a:pPr>
            <a:fld id="{8A692531-7991-477B-A0DF-2C1CC73EF592}" type="datetime1">
              <a:rPr lang="en-GB"/>
              <a:pPr>
                <a:defRPr/>
              </a:pPr>
              <a:t>04/03/2013</a:t>
            </a:fld>
            <a:endParaRPr lang="en-GB"/>
          </a:p>
        </p:txBody>
      </p:sp>
      <p:sp>
        <p:nvSpPr>
          <p:cNvPr id="2253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Klikk for å redigere tekststiler i malen</a:t>
            </a:r>
          </a:p>
          <a:p>
            <a:pPr lvl="1"/>
            <a:r>
              <a:rPr lang="en-GB" noProof="0" smtClean="0"/>
              <a:t>Andre nivå</a:t>
            </a:r>
          </a:p>
          <a:p>
            <a:pPr lvl="2"/>
            <a:r>
              <a:rPr lang="en-GB" noProof="0" smtClean="0"/>
              <a:t>Tredje nivå</a:t>
            </a:r>
          </a:p>
          <a:p>
            <a:pPr lvl="3"/>
            <a:r>
              <a:rPr lang="en-GB" noProof="0" smtClean="0"/>
              <a:t>Fjerde nivå</a:t>
            </a:r>
          </a:p>
          <a:p>
            <a:pPr lvl="4"/>
            <a:r>
              <a:rPr lang="en-GB" noProof="0" smtClean="0"/>
              <a:t>Femte nivå</a:t>
            </a:r>
          </a:p>
        </p:txBody>
      </p:sp>
      <p:sp>
        <p:nvSpPr>
          <p:cNvPr id="2458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34" charset="-128"/>
                <a:cs typeface="+mn-cs"/>
              </a:defRPr>
            </a:lvl1pPr>
          </a:lstStyle>
          <a:p>
            <a:pPr>
              <a:defRPr/>
            </a:pPr>
            <a:endParaRPr lang="en-GB"/>
          </a:p>
        </p:txBody>
      </p:sp>
      <p:sp>
        <p:nvSpPr>
          <p:cNvPr id="2458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34" charset="-128"/>
                <a:cs typeface="+mn-cs"/>
              </a:defRPr>
            </a:lvl1pPr>
          </a:lstStyle>
          <a:p>
            <a:pPr>
              <a:defRPr/>
            </a:pPr>
            <a:fld id="{DC5C1F77-D97E-4085-94A7-4602801DA07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a:ln/>
        </p:spPr>
      </p:sp>
      <p:sp>
        <p:nvSpPr>
          <p:cNvPr id="32771" name="Plassholder for notater 2"/>
          <p:cNvSpPr>
            <a:spLocks noGrp="1"/>
          </p:cNvSpPr>
          <p:nvPr>
            <p:ph type="body" idx="1"/>
          </p:nvPr>
        </p:nvSpPr>
        <p:spPr>
          <a:noFill/>
          <a:ln/>
        </p:spPr>
        <p:txBody>
          <a:bodyPr/>
          <a:lstStyle/>
          <a:p>
            <a:r>
              <a:rPr lang="nb-NO" smtClean="0"/>
              <a:t>There are several references provided by MSC and NAV that have to be taken into consideration during the gap analysis. </a:t>
            </a:r>
          </a:p>
        </p:txBody>
      </p:sp>
      <p:sp>
        <p:nvSpPr>
          <p:cNvPr id="32772" name="Plassholder for lysbildenummer 3"/>
          <p:cNvSpPr>
            <a:spLocks noGrp="1"/>
          </p:cNvSpPr>
          <p:nvPr>
            <p:ph type="sldNum" sz="quarter" idx="5"/>
          </p:nvPr>
        </p:nvSpPr>
        <p:spPr>
          <a:noFill/>
        </p:spPr>
        <p:txBody>
          <a:bodyPr/>
          <a:lstStyle/>
          <a:p>
            <a:fld id="{A02BEA5A-4C76-4825-9301-C4B5A95DB78A}"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ssholder for lysbilde 1"/>
          <p:cNvSpPr>
            <a:spLocks noGrp="1" noRot="1" noChangeAspect="1" noTextEdit="1"/>
          </p:cNvSpPr>
          <p:nvPr>
            <p:ph type="sldImg"/>
          </p:nvPr>
        </p:nvSpPr>
        <p:spPr>
          <a:ln/>
        </p:spPr>
      </p:sp>
      <p:sp>
        <p:nvSpPr>
          <p:cNvPr id="33795" name="Plassholder for notater 2"/>
          <p:cNvSpPr>
            <a:spLocks noGrp="1"/>
          </p:cNvSpPr>
          <p:nvPr>
            <p:ph type="body" idx="1"/>
          </p:nvPr>
        </p:nvSpPr>
        <p:spPr>
          <a:noFill/>
          <a:ln/>
        </p:spPr>
        <p:txBody>
          <a:bodyPr/>
          <a:lstStyle/>
          <a:p>
            <a:r>
              <a:rPr lang="en-US" smtClean="0"/>
              <a:t>The Gap analysis was finalized in July last year during NAV 58. The Gap analysis is connected to IMO’s e-navigation strategy plan and IMO’s main strategies. The analysis focused on four areas for improvement: operational, technical, regulatory and training, considered in relation to ship- and shore-based activities and search and rescue services.</a:t>
            </a:r>
            <a:endParaRPr lang="nb-NO" smtClean="0"/>
          </a:p>
          <a:p>
            <a:endParaRPr lang="en-US" smtClean="0"/>
          </a:p>
          <a:p>
            <a:r>
              <a:rPr lang="en-US" smtClean="0"/>
              <a:t>In total 87 gaps were identified and allocated in these main categories: information and data coordination, effective and robust communication and data transfer, navigation systems and onboard equipment, ship reporting, training and usability, and traffic monitoring.</a:t>
            </a:r>
            <a:endParaRPr lang="nb-NO" smtClean="0"/>
          </a:p>
          <a:p>
            <a:r>
              <a:rPr lang="en-US" smtClean="0"/>
              <a:t> </a:t>
            </a:r>
            <a:endParaRPr lang="nb-NO" smtClean="0"/>
          </a:p>
          <a:p>
            <a:r>
              <a:rPr lang="en-US" smtClean="0"/>
              <a:t>Signals received from maritime industry indicate that the Gap analysis could be an important reference in the development of new products and product specifications.</a:t>
            </a:r>
          </a:p>
          <a:p>
            <a:endParaRPr lang="en-US" smtClean="0"/>
          </a:p>
        </p:txBody>
      </p:sp>
      <p:sp>
        <p:nvSpPr>
          <p:cNvPr id="33796" name="Plassholder for lysbildenummer 3"/>
          <p:cNvSpPr>
            <a:spLocks noGrp="1"/>
          </p:cNvSpPr>
          <p:nvPr>
            <p:ph type="sldNum" sz="quarter" idx="5"/>
          </p:nvPr>
        </p:nvSpPr>
        <p:spPr>
          <a:noFill/>
        </p:spPr>
        <p:txBody>
          <a:bodyPr/>
          <a:lstStyle/>
          <a:p>
            <a:fld id="{715E217F-09B3-4C84-B965-1D020E57B7E1}"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ssholder for lysbilde 1"/>
          <p:cNvSpPr>
            <a:spLocks noGrp="1" noRot="1" noChangeAspect="1" noTextEdit="1"/>
          </p:cNvSpPr>
          <p:nvPr>
            <p:ph type="sldImg"/>
          </p:nvPr>
        </p:nvSpPr>
        <p:spPr>
          <a:ln/>
        </p:spPr>
      </p:sp>
      <p:sp>
        <p:nvSpPr>
          <p:cNvPr id="3" name="Plassholder for notater 2"/>
          <p:cNvSpPr>
            <a:spLocks noGrp="1"/>
          </p:cNvSpPr>
          <p:nvPr>
            <p:ph type="body" idx="1"/>
          </p:nvPr>
        </p:nvSpPr>
        <p:spPr/>
        <p:txBody>
          <a:bodyPr>
            <a:normAutofit fontScale="77500" lnSpcReduction="20000"/>
          </a:bodyPr>
          <a:lstStyle/>
          <a:p>
            <a:pPr>
              <a:defRPr/>
            </a:pPr>
            <a:r>
              <a:rPr lang="en-US" dirty="0" smtClean="0"/>
              <a:t>Workshops are important arenas to discuss and test out e-navigation issues. So far three workshops have been carried out, and there will be more to come. </a:t>
            </a:r>
          </a:p>
          <a:p>
            <a:pPr>
              <a:defRPr/>
            </a:pPr>
            <a:endParaRPr lang="en-US" dirty="0" smtClean="0"/>
          </a:p>
          <a:p>
            <a:pPr>
              <a:defRPr/>
            </a:pPr>
            <a:r>
              <a:rPr lang="en-US" dirty="0" smtClean="0"/>
              <a:t>As a follow up of the Singapore workshop, which also identified synergies between the development of e-navigation and the IMO Maritime Electronic </a:t>
            </a:r>
            <a:r>
              <a:rPr lang="en-US" dirty="0" err="1" smtClean="0"/>
              <a:t>Higway</a:t>
            </a:r>
            <a:r>
              <a:rPr lang="en-US" dirty="0" smtClean="0"/>
              <a:t>-project, it was decided to do a pre-study of a possible establishment of a sea traffic management project in the Malacca and Singapore Straits, </a:t>
            </a:r>
            <a:r>
              <a:rPr lang="en-US" dirty="0" err="1" smtClean="0"/>
              <a:t>utilising</a:t>
            </a:r>
            <a:r>
              <a:rPr lang="en-US" dirty="0" smtClean="0"/>
              <a:t> existing traffic management tools combined with e-navigation opportunities including innovative solutions.</a:t>
            </a:r>
          </a:p>
          <a:p>
            <a:pPr>
              <a:defRPr/>
            </a:pPr>
            <a:endParaRPr lang="en-US" dirty="0" smtClean="0"/>
          </a:p>
          <a:p>
            <a:pPr>
              <a:defRPr/>
            </a:pPr>
            <a:r>
              <a:rPr lang="en-US" dirty="0" smtClean="0"/>
              <a:t>The objective of the project is to validate the concept of a ship traffic management system (STMS) for increased safety, efficiency and security in the Straits. Efficiency is here mainly related to reduction of bunkers use and corresponding lower Greenhouse Gas emissions, but also to better utilization of ship, coastal state and port resources such as anchorages, berths and pilots. </a:t>
            </a:r>
          </a:p>
          <a:p>
            <a:pPr>
              <a:defRPr/>
            </a:pPr>
            <a:endParaRPr lang="en-US" dirty="0" smtClean="0"/>
          </a:p>
          <a:p>
            <a:pPr>
              <a:defRPr/>
            </a:pPr>
            <a:r>
              <a:rPr lang="en-US" dirty="0" smtClean="0"/>
              <a:t>The next workshop will be held in Australia in March this year. This workshop will focus on usability. </a:t>
            </a:r>
            <a:r>
              <a:rPr lang="en-US" i="1" dirty="0" smtClean="0"/>
              <a:t/>
            </a:r>
            <a:br>
              <a:rPr lang="en-US" i="1" dirty="0" smtClean="0"/>
            </a:br>
            <a:endParaRPr lang="en-US" i="1" dirty="0" smtClean="0"/>
          </a:p>
        </p:txBody>
      </p:sp>
      <p:sp>
        <p:nvSpPr>
          <p:cNvPr id="34820" name="Plassholder for lysbildenummer 3"/>
          <p:cNvSpPr>
            <a:spLocks noGrp="1"/>
          </p:cNvSpPr>
          <p:nvPr>
            <p:ph type="sldNum" sz="quarter" idx="5"/>
          </p:nvPr>
        </p:nvSpPr>
        <p:spPr>
          <a:noFill/>
        </p:spPr>
        <p:txBody>
          <a:bodyPr/>
          <a:lstStyle/>
          <a:p>
            <a:fld id="{ED1BC73A-86A0-4B89-8C3C-816F470289DA}" type="slidenum">
              <a:rPr lang="en-GB" smtClean="0"/>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ssholder for lysbilde 1"/>
          <p:cNvSpPr>
            <a:spLocks noGrp="1" noRot="1" noChangeAspect="1" noTextEdit="1"/>
          </p:cNvSpPr>
          <p:nvPr>
            <p:ph type="sldImg"/>
          </p:nvPr>
        </p:nvSpPr>
        <p:spPr>
          <a:ln/>
        </p:spPr>
      </p:sp>
      <p:sp>
        <p:nvSpPr>
          <p:cNvPr id="35843" name="Plassholder for notater 2"/>
          <p:cNvSpPr>
            <a:spLocks noGrp="1"/>
          </p:cNvSpPr>
          <p:nvPr>
            <p:ph type="body" idx="1"/>
          </p:nvPr>
        </p:nvSpPr>
        <p:spPr>
          <a:noFill/>
          <a:ln/>
        </p:spPr>
        <p:txBody>
          <a:bodyPr/>
          <a:lstStyle/>
          <a:p>
            <a:r>
              <a:rPr lang="en-US" smtClean="0"/>
              <a:t>NAV 56 advised the use of The Human Element Analyzing Process (HEAP) as a checklist in the gap analysis. </a:t>
            </a:r>
          </a:p>
          <a:p>
            <a:r>
              <a:rPr lang="en-US" smtClean="0"/>
              <a:t>It is essentially a checklist for issues to consider, in particular relating to the human element, organizational and training issues. HEAP in general is integrated in the gap analysis.</a:t>
            </a:r>
          </a:p>
          <a:p>
            <a:endParaRPr lang="en-US" smtClean="0"/>
          </a:p>
          <a:p>
            <a:r>
              <a:rPr lang="en-US" smtClean="0"/>
              <a:t>The human element in reviewing and understanding the data is critical.  While some aspects could be automated, the watchkeepers (on board and ashore) will be the ones who will need to interpret the information.</a:t>
            </a:r>
          </a:p>
          <a:p>
            <a:endParaRPr lang="en-US" smtClean="0"/>
          </a:p>
          <a:p>
            <a:r>
              <a:rPr lang="en-US" smtClean="0"/>
              <a:t>The human element within e-navigation will be key to its success, and solutions need to take into account the most effective approach for the user – both on board and ashore.  Many have said that the solutions should focus on the outcome, the ‘what is required’, and not attempt to specify any more than is necessary ‘how the objectives should be achieved’.  To do this a balance will need to be struck so that the result will provide consistency in the way all e-navigation human / machine interfaces work.  Primary benefits of this could be to minimize the amount of any detailed equipment/system specific training, and to enable users, working within systems, to optimally perform their roles, making their job easier.</a:t>
            </a:r>
          </a:p>
          <a:p>
            <a:endParaRPr lang="nb-NO" smtClean="0"/>
          </a:p>
        </p:txBody>
      </p:sp>
      <p:sp>
        <p:nvSpPr>
          <p:cNvPr id="35844" name="Plassholder for lysbildenummer 3"/>
          <p:cNvSpPr>
            <a:spLocks noGrp="1"/>
          </p:cNvSpPr>
          <p:nvPr>
            <p:ph type="sldNum" sz="quarter" idx="5"/>
          </p:nvPr>
        </p:nvSpPr>
        <p:spPr>
          <a:noFill/>
        </p:spPr>
        <p:txBody>
          <a:bodyPr/>
          <a:lstStyle/>
          <a:p>
            <a:fld id="{88BD9578-594B-4B27-B682-452C07E5DBD0}"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ssholder for lysbilde 1"/>
          <p:cNvSpPr>
            <a:spLocks noGrp="1" noRot="1" noChangeAspect="1" noTextEdit="1"/>
          </p:cNvSpPr>
          <p:nvPr>
            <p:ph type="sldImg"/>
          </p:nvPr>
        </p:nvSpPr>
        <p:spPr>
          <a:ln/>
        </p:spPr>
      </p:sp>
      <p:sp>
        <p:nvSpPr>
          <p:cNvPr id="36867" name="Plassholder for notater 2"/>
          <p:cNvSpPr>
            <a:spLocks noGrp="1"/>
          </p:cNvSpPr>
          <p:nvPr>
            <p:ph type="body" idx="1"/>
          </p:nvPr>
        </p:nvSpPr>
        <p:spPr>
          <a:noFill/>
          <a:ln/>
        </p:spPr>
        <p:txBody>
          <a:bodyPr/>
          <a:lstStyle/>
          <a:p>
            <a:r>
              <a:rPr lang="nb-NO" smtClean="0"/>
              <a:t>This illustrates how we bridged the gap in order to prepare for the next delivery, which is the identification of </a:t>
            </a:r>
            <a:br>
              <a:rPr lang="nb-NO" smtClean="0"/>
            </a:br>
            <a:r>
              <a:rPr lang="nb-NO" smtClean="0"/>
              <a:t>e-navigation solutions. </a:t>
            </a:r>
          </a:p>
          <a:p>
            <a:endParaRPr lang="nb-NO" smtClean="0"/>
          </a:p>
        </p:txBody>
      </p:sp>
      <p:sp>
        <p:nvSpPr>
          <p:cNvPr id="36868" name="Plassholder for lysbildenummer 3"/>
          <p:cNvSpPr>
            <a:spLocks noGrp="1"/>
          </p:cNvSpPr>
          <p:nvPr>
            <p:ph type="sldNum" sz="quarter" idx="5"/>
          </p:nvPr>
        </p:nvSpPr>
        <p:spPr>
          <a:noFill/>
        </p:spPr>
        <p:txBody>
          <a:bodyPr/>
          <a:lstStyle/>
          <a:p>
            <a:fld id="{F431BAE2-016D-40C5-97E9-7E89B806D038}" type="slidenum">
              <a:rPr lang="en-GB" smtClean="0"/>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ssholder for lysbilde 1"/>
          <p:cNvSpPr>
            <a:spLocks noGrp="1" noRot="1" noChangeAspect="1" noTextEdit="1"/>
          </p:cNvSpPr>
          <p:nvPr>
            <p:ph type="sldImg"/>
          </p:nvPr>
        </p:nvSpPr>
        <p:spPr>
          <a:ln/>
        </p:spPr>
      </p:sp>
      <p:sp>
        <p:nvSpPr>
          <p:cNvPr id="37891" name="Plassholder for notater 2"/>
          <p:cNvSpPr>
            <a:spLocks noGrp="1"/>
          </p:cNvSpPr>
          <p:nvPr>
            <p:ph type="body" idx="1"/>
          </p:nvPr>
        </p:nvSpPr>
        <p:spPr>
          <a:noFill/>
          <a:ln/>
        </p:spPr>
        <p:txBody>
          <a:bodyPr/>
          <a:lstStyle/>
          <a:p>
            <a:r>
              <a:rPr lang="en-US" smtClean="0"/>
              <a:t>NAV 58 proposed a list of initial solutions based on the Gap analysis. The proposal included 9 main solutions and 35 sub-solutions. </a:t>
            </a:r>
          </a:p>
          <a:p>
            <a:endParaRPr lang="en-US" smtClean="0"/>
          </a:p>
          <a:p>
            <a:r>
              <a:rPr lang="en-US" smtClean="0"/>
              <a:t>It has been necessary to integrate and prioritize this list.</a:t>
            </a:r>
          </a:p>
          <a:p>
            <a:endParaRPr lang="en-US" smtClean="0"/>
          </a:p>
          <a:p>
            <a:r>
              <a:rPr lang="en-US" smtClean="0"/>
              <a:t>In order to achieve workable and efficient results within 2014, based on available resources, a </a:t>
            </a:r>
            <a:r>
              <a:rPr lang="en-GB" smtClean="0"/>
              <a:t>suggested way forward was to </a:t>
            </a:r>
            <a:r>
              <a:rPr lang="en-US" smtClean="0"/>
              <a:t>prioritize the list of solutions to a maximum of five main practical solutions, covering shipboard and shore-based users, demonstrating efficient transfer of marine information and data between ship and shore and vice-versa. In the further process of the development of these prioritized solutions, it will be necessary to raise specific issues, for example which information do Coastal States require? Or is there additional information a ship should require? If so, which information?</a:t>
            </a:r>
          </a:p>
          <a:p>
            <a:endParaRPr lang="en-US" smtClean="0"/>
          </a:p>
          <a:p>
            <a:r>
              <a:rPr lang="en-US" smtClean="0"/>
              <a:t>The Correspondence Group has considered the main solutions in order to prioritize five of them. Here are examples of main solutions which are being considered. The Correspondence Group will receive the finalized prioritized solutions next week. </a:t>
            </a:r>
          </a:p>
          <a:p>
            <a:endParaRPr lang="nb-NO" smtClean="0"/>
          </a:p>
        </p:txBody>
      </p:sp>
      <p:sp>
        <p:nvSpPr>
          <p:cNvPr id="37892" name="Plassholder for lysbildenummer 3"/>
          <p:cNvSpPr>
            <a:spLocks noGrp="1"/>
          </p:cNvSpPr>
          <p:nvPr>
            <p:ph type="sldNum" sz="quarter" idx="5"/>
          </p:nvPr>
        </p:nvSpPr>
        <p:spPr>
          <a:noFill/>
        </p:spPr>
        <p:txBody>
          <a:bodyPr/>
          <a:lstStyle/>
          <a:p>
            <a:fld id="{E7E30408-DDE2-41C3-B3E3-EBC412ECE1F7}" type="slidenum">
              <a:rPr lang="en-GB" smtClean="0"/>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ssholder for lysbilde 1"/>
          <p:cNvSpPr>
            <a:spLocks noGrp="1" noRot="1" noChangeAspect="1" noTextEdit="1"/>
          </p:cNvSpPr>
          <p:nvPr>
            <p:ph type="sldImg"/>
          </p:nvPr>
        </p:nvSpPr>
        <p:spPr>
          <a:ln/>
        </p:spPr>
      </p:sp>
      <p:sp>
        <p:nvSpPr>
          <p:cNvPr id="38915" name="Plassholder for notater 2"/>
          <p:cNvSpPr>
            <a:spLocks noGrp="1"/>
          </p:cNvSpPr>
          <p:nvPr>
            <p:ph type="body" idx="1"/>
          </p:nvPr>
        </p:nvSpPr>
        <p:spPr>
          <a:noFill/>
          <a:ln/>
        </p:spPr>
        <p:txBody>
          <a:bodyPr/>
          <a:lstStyle/>
          <a:p>
            <a:r>
              <a:rPr lang="en-US" smtClean="0"/>
              <a:t>As I mentioned, a large number of solutions have been developed. The broadening of the scope reached a point, where there was a need to prioritize five main potential e-navigation solutions. I would like to stress, that the prioritization should by no means be seen as a reduction in the ambition level for e-navigation. Through prioritization, remaining solutions may thus be assigned to a roadmap for future stages of the e-navigation Strategy Implementation Plan. </a:t>
            </a:r>
          </a:p>
          <a:p>
            <a:r>
              <a:rPr lang="en-US" smtClean="0"/>
              <a:t/>
            </a:r>
            <a:br>
              <a:rPr lang="en-US" smtClean="0"/>
            </a:br>
            <a:r>
              <a:rPr lang="en-US" smtClean="0"/>
              <a:t>The purpose of prioritization should merely be to describe a well defined and manageable starting point, and should address the foundation for efficient data exchange and operational use of information – and demonstrate the ability to introduce improved information services, where they provide value.</a:t>
            </a:r>
            <a:endParaRPr lang="nb-NO" smtClean="0"/>
          </a:p>
        </p:txBody>
      </p:sp>
      <p:sp>
        <p:nvSpPr>
          <p:cNvPr id="38916" name="Plassholder for lysbildenummer 3"/>
          <p:cNvSpPr>
            <a:spLocks noGrp="1"/>
          </p:cNvSpPr>
          <p:nvPr>
            <p:ph type="sldNum" sz="quarter" idx="5"/>
          </p:nvPr>
        </p:nvSpPr>
        <p:spPr>
          <a:noFill/>
        </p:spPr>
        <p:txBody>
          <a:bodyPr/>
          <a:lstStyle/>
          <a:p>
            <a:fld id="{FC7B153C-A1D6-4E63-9500-957C61B3ABF7}"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ssholder for lysbilde 1"/>
          <p:cNvSpPr>
            <a:spLocks noGrp="1" noRot="1" noChangeAspect="1" noTextEdit="1"/>
          </p:cNvSpPr>
          <p:nvPr>
            <p:ph type="sldImg"/>
          </p:nvPr>
        </p:nvSpPr>
        <p:spPr>
          <a:ln/>
        </p:spPr>
      </p:sp>
      <p:sp>
        <p:nvSpPr>
          <p:cNvPr id="39939" name="Plassholder for notater 2"/>
          <p:cNvSpPr>
            <a:spLocks noGrp="1"/>
          </p:cNvSpPr>
          <p:nvPr>
            <p:ph type="body" idx="1"/>
          </p:nvPr>
        </p:nvSpPr>
        <p:spPr>
          <a:noFill/>
          <a:ln/>
        </p:spPr>
        <p:txBody>
          <a:bodyPr/>
          <a:lstStyle/>
          <a:p>
            <a:r>
              <a:rPr lang="en-US" smtClean="0"/>
              <a:t>e-navigation has a wide scope. It is a concept that will, and should, evolve over time in support of improved safety, security and environmental protection, and where appropriate should enhance commercial efficiency. However, we need to start somewhere. </a:t>
            </a:r>
          </a:p>
          <a:p>
            <a:endParaRPr lang="en-US" smtClean="0"/>
          </a:p>
          <a:p>
            <a:r>
              <a:rPr lang="en-US" smtClean="0"/>
              <a:t>There are in this respect also a number of commercial products, and many more to come, that may enhance the exchange of data for the purpose of improved safety and efficiency both at sea and ashore. </a:t>
            </a:r>
          </a:p>
          <a:p>
            <a:endParaRPr lang="en-US" smtClean="0"/>
          </a:p>
          <a:p>
            <a:r>
              <a:rPr lang="en-US" smtClean="0"/>
              <a:t>Hence, the effectiveness and success of e-navigation will consequently also rely on the industry’s ability to ensure usability, data quality, system reliability, and the provision of information to support decision making. These areas will all be essential within an e-navigation Strategy Implementation Plan. </a:t>
            </a:r>
          </a:p>
          <a:p>
            <a:endParaRPr lang="en-US" smtClean="0"/>
          </a:p>
          <a:p>
            <a:r>
              <a:rPr lang="en-US" smtClean="0"/>
              <a:t>Focusing on improving the means of seamless information transfer concentrates our efforts to secure an important component of e-navigation, which is the infrastructure that could serve as one of the foundations for future growth.  </a:t>
            </a:r>
          </a:p>
        </p:txBody>
      </p:sp>
      <p:sp>
        <p:nvSpPr>
          <p:cNvPr id="39940" name="Plassholder for lysbildenummer 3"/>
          <p:cNvSpPr>
            <a:spLocks noGrp="1"/>
          </p:cNvSpPr>
          <p:nvPr>
            <p:ph type="sldNum" sz="quarter" idx="5"/>
          </p:nvPr>
        </p:nvSpPr>
        <p:spPr>
          <a:noFill/>
        </p:spPr>
        <p:txBody>
          <a:bodyPr/>
          <a:lstStyle/>
          <a:p>
            <a:fld id="{876BC820-543B-4C92-BB2B-9FFB2951D617}" type="slidenum">
              <a:rPr lang="en-GB" smtClean="0"/>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ssholder for lysbilde 1"/>
          <p:cNvSpPr>
            <a:spLocks noGrp="1" noRot="1" noChangeAspect="1" noTextEdit="1"/>
          </p:cNvSpPr>
          <p:nvPr>
            <p:ph type="sldImg"/>
          </p:nvPr>
        </p:nvSpPr>
        <p:spPr>
          <a:ln/>
        </p:spPr>
      </p:sp>
      <p:sp>
        <p:nvSpPr>
          <p:cNvPr id="40963" name="Plassholder for notater 2"/>
          <p:cNvSpPr>
            <a:spLocks noGrp="1"/>
          </p:cNvSpPr>
          <p:nvPr>
            <p:ph type="body" idx="1"/>
          </p:nvPr>
        </p:nvSpPr>
        <p:spPr>
          <a:noFill/>
          <a:ln/>
        </p:spPr>
        <p:txBody>
          <a:bodyPr/>
          <a:lstStyle/>
          <a:p>
            <a:r>
              <a:rPr lang="en-US" smtClean="0"/>
              <a:t>In summary, in the work towards 2014 several actions are to be carried out before a final strategic implementation plan is presented. </a:t>
            </a:r>
            <a:endParaRPr lang="nb-NO" smtClean="0"/>
          </a:p>
        </p:txBody>
      </p:sp>
      <p:sp>
        <p:nvSpPr>
          <p:cNvPr id="40964" name="Plassholder for lysbildenummer 3"/>
          <p:cNvSpPr>
            <a:spLocks noGrp="1"/>
          </p:cNvSpPr>
          <p:nvPr>
            <p:ph type="sldNum" sz="quarter" idx="5"/>
          </p:nvPr>
        </p:nvSpPr>
        <p:spPr>
          <a:noFill/>
        </p:spPr>
        <p:txBody>
          <a:bodyPr/>
          <a:lstStyle/>
          <a:p>
            <a:fld id="{00EEBED3-C23F-40C0-972C-3AD461DA8226}" type="slidenum">
              <a:rPr lang="en-GB" smtClean="0"/>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ssholder for lysbilde 1"/>
          <p:cNvSpPr>
            <a:spLocks noGrp="1" noRot="1" noChangeAspect="1" noTextEdit="1"/>
          </p:cNvSpPr>
          <p:nvPr>
            <p:ph type="sldImg"/>
          </p:nvPr>
        </p:nvSpPr>
        <p:spPr>
          <a:ln/>
        </p:spPr>
      </p:sp>
      <p:sp>
        <p:nvSpPr>
          <p:cNvPr id="3" name="Plassholder for notater 2"/>
          <p:cNvSpPr>
            <a:spLocks noGrp="1"/>
          </p:cNvSpPr>
          <p:nvPr>
            <p:ph type="body" idx="1"/>
          </p:nvPr>
        </p:nvSpPr>
        <p:spPr/>
        <p:txBody>
          <a:bodyPr>
            <a:normAutofit fontScale="92500" lnSpcReduction="10000"/>
          </a:bodyPr>
          <a:lstStyle/>
          <a:p>
            <a:pPr>
              <a:defRPr/>
            </a:pPr>
            <a:r>
              <a:rPr lang="en-US" dirty="0" smtClean="0"/>
              <a:t>The Strategy Implementation Plan will be presented in 2014, in according with the IMO work program on e-navigation. The work program identifies eight topics, which is presented on this slide.</a:t>
            </a:r>
          </a:p>
          <a:p>
            <a:pPr>
              <a:defRPr/>
            </a:pPr>
            <a:endParaRPr lang="en-US" dirty="0" smtClean="0"/>
          </a:p>
          <a:p>
            <a:pPr marL="457200" indent="-457200">
              <a:buFont typeface="+mj-lt"/>
              <a:buAutoNum type="arabicPeriod"/>
              <a:defRPr/>
            </a:pPr>
            <a:r>
              <a:rPr lang="en-US" dirty="0" smtClean="0"/>
              <a:t>Identification of responsibilities to appropriate organizations/parties</a:t>
            </a:r>
            <a:r>
              <a:rPr lang="en-US" dirty="0" smtClean="0">
                <a:solidFill>
                  <a:srgbClr val="FF0000"/>
                </a:solidFill>
              </a:rPr>
              <a:t>,</a:t>
            </a:r>
          </a:p>
          <a:p>
            <a:pPr marL="457200" indent="-457200">
              <a:buFont typeface="+mj-lt"/>
              <a:buAutoNum type="arabicPeriod"/>
              <a:defRPr/>
            </a:pPr>
            <a:r>
              <a:rPr lang="en-US" dirty="0" smtClean="0"/>
              <a:t>Transition arrangements,</a:t>
            </a:r>
          </a:p>
          <a:p>
            <a:pPr marL="457200" indent="-457200">
              <a:buFont typeface="+mj-lt"/>
              <a:buAutoNum type="arabicPeriod"/>
              <a:defRPr/>
            </a:pPr>
            <a:r>
              <a:rPr lang="en-US" dirty="0" smtClean="0"/>
              <a:t>A phased implementation schedule along with possible roadmaps,</a:t>
            </a:r>
          </a:p>
          <a:p>
            <a:pPr marL="457200" indent="-457200">
              <a:buFont typeface="+mj-lt"/>
              <a:buAutoNum type="arabicPeriod"/>
              <a:defRPr/>
            </a:pPr>
            <a:r>
              <a:rPr lang="en-US" dirty="0" smtClean="0"/>
              <a:t>Priorities for deliverables, resource management and a schedule for implementation and the continual assessment of user needs,</a:t>
            </a:r>
          </a:p>
          <a:p>
            <a:pPr marL="457200" indent="-457200">
              <a:buFont typeface="+mj-lt"/>
              <a:buAutoNum type="arabicPeriod"/>
              <a:defRPr/>
            </a:pPr>
            <a:r>
              <a:rPr lang="en-US" dirty="0" smtClean="0"/>
              <a:t>Proposals for a systematic assessment of how new technology can best meet defined and evolving user needs,</a:t>
            </a:r>
          </a:p>
          <a:p>
            <a:pPr marL="457200" indent="-457200">
              <a:buFont typeface="+mj-lt"/>
              <a:buAutoNum type="arabicPeriod"/>
              <a:defRPr/>
            </a:pPr>
            <a:r>
              <a:rPr lang="en-US" dirty="0" smtClean="0"/>
              <a:t>A plan for the development of any technology and institutional arrangements necessary to fulfill the requirements of e-navigation in the longer term,</a:t>
            </a:r>
          </a:p>
          <a:p>
            <a:pPr marL="457200" indent="-457200">
              <a:buFont typeface="+mj-lt"/>
              <a:buAutoNum type="arabicPeriod"/>
              <a:defRPr/>
            </a:pPr>
            <a:r>
              <a:rPr lang="en-US" dirty="0" smtClean="0"/>
              <a:t>Proposals on public relations and promotion of the e-navigation concept to key stakeholder groups,</a:t>
            </a:r>
          </a:p>
          <a:p>
            <a:pPr marL="457200" indent="-457200">
              <a:buFont typeface="+mj-lt"/>
              <a:buAutoNum type="arabicPeriod"/>
              <a:defRPr/>
            </a:pPr>
            <a:r>
              <a:rPr lang="en-US" dirty="0" smtClean="0"/>
              <a:t>Identification of potential sources of funding for development and implementation, particularly for developing regions and countries and of actions to secure that funding.</a:t>
            </a:r>
          </a:p>
          <a:p>
            <a:pPr>
              <a:defRPr/>
            </a:pPr>
            <a:endParaRPr lang="en-US" dirty="0" smtClean="0"/>
          </a:p>
          <a:p>
            <a:pPr>
              <a:defRPr/>
            </a:pPr>
            <a:r>
              <a:rPr lang="en-US" dirty="0" smtClean="0"/>
              <a:t>When the draft on the final proposal on the Strategy Implementation Plan begins after NAV 59 in September this year, a fundamental question should be raised. How can we ensure global implementation of the proposed e-navigation solutions? </a:t>
            </a:r>
          </a:p>
        </p:txBody>
      </p:sp>
      <p:sp>
        <p:nvSpPr>
          <p:cNvPr id="41988" name="Plassholder for lysbildenummer 3"/>
          <p:cNvSpPr>
            <a:spLocks noGrp="1"/>
          </p:cNvSpPr>
          <p:nvPr>
            <p:ph type="sldNum" sz="quarter" idx="5"/>
          </p:nvPr>
        </p:nvSpPr>
        <p:spPr>
          <a:noFill/>
        </p:spPr>
        <p:txBody>
          <a:bodyPr/>
          <a:lstStyle/>
          <a:p>
            <a:fld id="{D09C0762-E920-4706-800F-AD237FB7CB9D}" type="slidenum">
              <a:rPr lang="en-GB" smtClean="0"/>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 1"/>
          <p:cNvSpPr>
            <a:spLocks noGrp="1" noRot="1" noChangeAspect="1" noTextEdit="1"/>
          </p:cNvSpPr>
          <p:nvPr>
            <p:ph type="sldImg"/>
          </p:nvPr>
        </p:nvSpPr>
        <p:spPr>
          <a:ln/>
        </p:spPr>
      </p:sp>
      <p:sp>
        <p:nvSpPr>
          <p:cNvPr id="24579" name="Plassholder for notater 2"/>
          <p:cNvSpPr>
            <a:spLocks noGrp="1"/>
          </p:cNvSpPr>
          <p:nvPr>
            <p:ph type="body" idx="1"/>
          </p:nvPr>
        </p:nvSpPr>
        <p:spPr>
          <a:noFill/>
          <a:ln/>
        </p:spPr>
        <p:txBody>
          <a:bodyPr/>
          <a:lstStyle/>
          <a:p>
            <a:r>
              <a:rPr lang="en-GB" smtClean="0"/>
              <a:t>e-navigation could be seen as a framework for the effective sharing of essential maritime information. It</a:t>
            </a:r>
            <a:r>
              <a:rPr lang="en-US" smtClean="0"/>
              <a:t> is defined as the harmonized collection, integration, exchange, presentation and analysis of maritime information onboard and ashore by electronic means. The goal is to enhance berth to berth navigation and related services, for safety and security at sea and protection of the marine environment.</a:t>
            </a:r>
            <a:endParaRPr lang="nb-NO" smtClean="0"/>
          </a:p>
          <a:p>
            <a:r>
              <a:rPr lang="en-US" smtClean="0"/>
              <a:t> </a:t>
            </a:r>
            <a:endParaRPr lang="nb-NO" smtClean="0"/>
          </a:p>
          <a:p>
            <a:r>
              <a:rPr lang="en-US" smtClean="0"/>
              <a:t>Norway and the Norwegian Coastal Administration have been entrusted by the International Maritime Organization (IMO) to coordinate the work of developing a proposal for a strategic implementation plan for the global </a:t>
            </a:r>
            <a:br>
              <a:rPr lang="en-US" smtClean="0"/>
            </a:br>
            <a:r>
              <a:rPr lang="en-US" smtClean="0"/>
              <a:t>e-navigation concept. The work that began in the summer of 2009 will be completed in 2014.</a:t>
            </a:r>
            <a:endParaRPr lang="nb-NO" smtClean="0"/>
          </a:p>
          <a:p>
            <a:endParaRPr lang="en-US" b="1" smtClean="0"/>
          </a:p>
        </p:txBody>
      </p:sp>
      <p:sp>
        <p:nvSpPr>
          <p:cNvPr id="24580" name="Plassholder for lysbildenummer 3"/>
          <p:cNvSpPr>
            <a:spLocks noGrp="1"/>
          </p:cNvSpPr>
          <p:nvPr>
            <p:ph type="sldNum" sz="quarter" idx="5"/>
          </p:nvPr>
        </p:nvSpPr>
        <p:spPr>
          <a:noFill/>
        </p:spPr>
        <p:txBody>
          <a:bodyPr/>
          <a:lstStyle/>
          <a:p>
            <a:fld id="{8B0D70B2-45B1-4331-A38A-C295755AFC7C}"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ssholder for lysbilde 1"/>
          <p:cNvSpPr>
            <a:spLocks noGrp="1" noRot="1" noChangeAspect="1" noTextEdit="1"/>
          </p:cNvSpPr>
          <p:nvPr>
            <p:ph type="sldImg"/>
          </p:nvPr>
        </p:nvSpPr>
        <p:spPr>
          <a:ln/>
        </p:spPr>
      </p:sp>
      <p:sp>
        <p:nvSpPr>
          <p:cNvPr id="43011" name="Plassholder for notater 2"/>
          <p:cNvSpPr>
            <a:spLocks noGrp="1"/>
          </p:cNvSpPr>
          <p:nvPr>
            <p:ph type="body" idx="1"/>
          </p:nvPr>
        </p:nvSpPr>
        <p:spPr>
          <a:noFill/>
          <a:ln/>
        </p:spPr>
        <p:txBody>
          <a:bodyPr/>
          <a:lstStyle/>
          <a:p>
            <a:r>
              <a:rPr lang="nb-NO" smtClean="0"/>
              <a:t>The introduction of the e-navigation strategy implementation plan in 2014 is not the end of the e-navigation process. It is not even the beginning of the end. </a:t>
            </a:r>
          </a:p>
          <a:p>
            <a:endParaRPr lang="nb-NO" smtClean="0"/>
          </a:p>
          <a:p>
            <a:r>
              <a:rPr lang="nb-NO" smtClean="0"/>
              <a:t>It is the start of a long-term process where authorities as Flag States, Port States and Coastal States, international organizations, manufacturers, ship owners, training institutions, mariners, ports and all relevant shorebased personnel accept and develop procedures, systems, equipment for harmonization, standardization and integration. At the same time, we have to realize that we are moving quickly in a digital age. It is essential to ensure that we make benefit of this development. The bottom line is that e-navigation is about human beings effectively sharing and using essential maritime information, making their professional lives easier, safer and more efficient.</a:t>
            </a:r>
          </a:p>
          <a:p>
            <a:r>
              <a:rPr lang="nb-NO" smtClean="0"/>
              <a:t>This is what e-navigation should do for us. </a:t>
            </a:r>
          </a:p>
          <a:p>
            <a:r>
              <a:rPr lang="nb-NO" smtClean="0"/>
              <a:t/>
            </a:r>
            <a:br>
              <a:rPr lang="nb-NO" smtClean="0"/>
            </a:br>
            <a:r>
              <a:rPr lang="en-US" smtClean="0"/>
              <a:t>When e-navigation solutions will be put into action, we must all pull together. We will rely on the positive attitudes, will and involvement of human beings for achieving e-navigation successfully on a global scale.  </a:t>
            </a:r>
          </a:p>
          <a:p>
            <a:endParaRPr lang="nb-NO" smtClean="0"/>
          </a:p>
          <a:p>
            <a:r>
              <a:rPr lang="nb-NO" smtClean="0"/>
              <a:t>Thank you for your attention!</a:t>
            </a:r>
          </a:p>
        </p:txBody>
      </p:sp>
      <p:sp>
        <p:nvSpPr>
          <p:cNvPr id="43012" name="Plassholder for lysbildenummer 3"/>
          <p:cNvSpPr>
            <a:spLocks noGrp="1"/>
          </p:cNvSpPr>
          <p:nvPr>
            <p:ph type="sldNum" sz="quarter" idx="5"/>
          </p:nvPr>
        </p:nvSpPr>
        <p:spPr>
          <a:noFill/>
        </p:spPr>
        <p:txBody>
          <a:bodyPr/>
          <a:lstStyle/>
          <a:p>
            <a:fld id="{89E9C815-BF2C-44CC-9B25-A7B87496ABDA}" type="slidenum">
              <a:rPr lang="en-GB" smtClean="0"/>
              <a:pPr/>
              <a:t>20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a:ln/>
        </p:spPr>
      </p:sp>
      <p:sp>
        <p:nvSpPr>
          <p:cNvPr id="25603" name="Plassholder for notater 2"/>
          <p:cNvSpPr>
            <a:spLocks noGrp="1"/>
          </p:cNvSpPr>
          <p:nvPr>
            <p:ph type="body" idx="1"/>
          </p:nvPr>
        </p:nvSpPr>
        <p:spPr>
          <a:noFill/>
          <a:ln/>
        </p:spPr>
        <p:txBody>
          <a:bodyPr/>
          <a:lstStyle/>
          <a:p>
            <a:r>
              <a:rPr lang="en-US" smtClean="0"/>
              <a:t>We recognize that the key word is harmonization and that there is a clear and compelling need to equip shipboard users and those ashore responsible for the safety of shipping with modern, proven tools that are optimized for good decision making in order to make maritime navigation and communication more reliable and user friendly.</a:t>
            </a:r>
          </a:p>
          <a:p>
            <a:endParaRPr lang="en-US" smtClean="0"/>
          </a:p>
          <a:p>
            <a:r>
              <a:rPr lang="en-US" smtClean="0"/>
              <a:t>If current technological advances continue without proper coordination there is a risk that the future development of marine navigation systems will be hampered through a lack of standardization on board and ashore, incompatibility between vessels and an increased and unnecessary level of complexity. </a:t>
            </a:r>
          </a:p>
          <a:p>
            <a:r>
              <a:rPr lang="en-US" smtClean="0"/>
              <a:t> </a:t>
            </a:r>
            <a:endParaRPr lang="nb-NO" smtClean="0"/>
          </a:p>
          <a:p>
            <a:r>
              <a:rPr lang="en-US" smtClean="0"/>
              <a:t>The IMO project has received broad international support, and today around 45 countries and 20 international organizations participate in the Correspondence Group.  </a:t>
            </a:r>
            <a:endParaRPr lang="nb-NO" smtClean="0"/>
          </a:p>
          <a:p>
            <a:endParaRPr lang="nb-NO" smtClean="0"/>
          </a:p>
        </p:txBody>
      </p:sp>
      <p:sp>
        <p:nvSpPr>
          <p:cNvPr id="25604" name="Plassholder for lysbildenummer 3"/>
          <p:cNvSpPr>
            <a:spLocks noGrp="1"/>
          </p:cNvSpPr>
          <p:nvPr>
            <p:ph type="sldNum" sz="quarter" idx="5"/>
          </p:nvPr>
        </p:nvSpPr>
        <p:spPr>
          <a:noFill/>
        </p:spPr>
        <p:txBody>
          <a:bodyPr/>
          <a:lstStyle/>
          <a:p>
            <a:fld id="{263B886A-BDE6-43E9-9226-A0373CC092E6}"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smtClean="0"/>
              <a:t>This is the e-navigation road map approved by the IMO Maritime Safety Committee. </a:t>
            </a:r>
          </a:p>
        </p:txBody>
      </p:sp>
      <p:sp>
        <p:nvSpPr>
          <p:cNvPr id="26628" name="Slide Number Placeholder 3"/>
          <p:cNvSpPr>
            <a:spLocks noGrp="1"/>
          </p:cNvSpPr>
          <p:nvPr>
            <p:ph type="sldNum" sz="quarter" idx="5"/>
          </p:nvPr>
        </p:nvSpPr>
        <p:spPr>
          <a:noFill/>
        </p:spPr>
        <p:txBody>
          <a:bodyPr/>
          <a:lstStyle/>
          <a:p>
            <a:fld id="{7B297CA2-9A0B-46F9-AD61-30A99ABA931B}"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 1"/>
          <p:cNvSpPr>
            <a:spLocks noGrp="1" noRot="1" noChangeAspect="1" noTextEdit="1"/>
          </p:cNvSpPr>
          <p:nvPr>
            <p:ph type="sldImg"/>
          </p:nvPr>
        </p:nvSpPr>
        <p:spPr>
          <a:ln/>
        </p:spPr>
      </p:sp>
      <p:sp>
        <p:nvSpPr>
          <p:cNvPr id="27651" name="Plassholder for notater 2"/>
          <p:cNvSpPr>
            <a:spLocks noGrp="1"/>
          </p:cNvSpPr>
          <p:nvPr>
            <p:ph type="body" idx="1"/>
          </p:nvPr>
        </p:nvSpPr>
        <p:spPr>
          <a:noFill/>
          <a:ln/>
        </p:spPr>
        <p:txBody>
          <a:bodyPr/>
          <a:lstStyle/>
          <a:p>
            <a:r>
              <a:rPr lang="en-US" smtClean="0"/>
              <a:t>As you see, the work in the Correspondence Group started with the prioritization of user needs. </a:t>
            </a:r>
          </a:p>
          <a:p>
            <a:endParaRPr lang="nb-NO" smtClean="0"/>
          </a:p>
        </p:txBody>
      </p:sp>
      <p:sp>
        <p:nvSpPr>
          <p:cNvPr id="27652" name="Plassholder for lysbildenummer 3"/>
          <p:cNvSpPr>
            <a:spLocks noGrp="1"/>
          </p:cNvSpPr>
          <p:nvPr>
            <p:ph type="sldNum" sz="quarter" idx="5"/>
          </p:nvPr>
        </p:nvSpPr>
        <p:spPr>
          <a:noFill/>
        </p:spPr>
        <p:txBody>
          <a:bodyPr/>
          <a:lstStyle/>
          <a:p>
            <a:fld id="{36E39AA9-F5EF-4480-868C-373148163A8B}"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a:ln/>
        </p:spPr>
      </p:sp>
      <p:sp>
        <p:nvSpPr>
          <p:cNvPr id="28675" name="Plassholder for notater 2"/>
          <p:cNvSpPr>
            <a:spLocks noGrp="1"/>
          </p:cNvSpPr>
          <p:nvPr>
            <p:ph type="body" idx="1"/>
          </p:nvPr>
        </p:nvSpPr>
        <p:spPr>
          <a:noFill/>
          <a:ln/>
        </p:spPr>
        <p:txBody>
          <a:bodyPr/>
          <a:lstStyle/>
          <a:p>
            <a:r>
              <a:rPr lang="nb-NO" smtClean="0"/>
              <a:t>Several surveys were carried out by Member States and international organizations to identify areas for improvements. Mariners and land-based personnel participated in the surveys.</a:t>
            </a:r>
          </a:p>
          <a:p>
            <a:endParaRPr lang="nb-NO" smtClean="0"/>
          </a:p>
          <a:p>
            <a:r>
              <a:rPr lang="nb-NO" smtClean="0"/>
              <a:t>And 24 main categories of user needs were identified, of which 14 were onboard, 6 were shorebased and 4 were Search and Rescue related. Additionally, a list of communication needs have been agreed upon. </a:t>
            </a:r>
          </a:p>
          <a:p>
            <a:endParaRPr lang="nb-NO" smtClean="0"/>
          </a:p>
          <a:p>
            <a:r>
              <a:rPr lang="nb-NO" smtClean="0"/>
              <a:t>NAV 56 finalized the list of gaps.</a:t>
            </a:r>
          </a:p>
          <a:p>
            <a:endParaRPr lang="nb-NO" smtClean="0"/>
          </a:p>
        </p:txBody>
      </p:sp>
      <p:sp>
        <p:nvSpPr>
          <p:cNvPr id="28676" name="Plassholder for lysbildenummer 3"/>
          <p:cNvSpPr>
            <a:spLocks noGrp="1"/>
          </p:cNvSpPr>
          <p:nvPr>
            <p:ph type="sldNum" sz="quarter" idx="5"/>
          </p:nvPr>
        </p:nvSpPr>
        <p:spPr>
          <a:noFill/>
        </p:spPr>
        <p:txBody>
          <a:bodyPr/>
          <a:lstStyle/>
          <a:p>
            <a:fld id="{89F6EFBD-A27B-4D9E-8EA8-D02D6E4B6953}"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lysbilde 1"/>
          <p:cNvSpPr>
            <a:spLocks noGrp="1" noRot="1" noChangeAspect="1" noTextEdit="1"/>
          </p:cNvSpPr>
          <p:nvPr>
            <p:ph type="sldImg"/>
          </p:nvPr>
        </p:nvSpPr>
        <p:spPr>
          <a:ln/>
        </p:spPr>
      </p:sp>
      <p:sp>
        <p:nvSpPr>
          <p:cNvPr id="29699" name="Plassholder for notater 2"/>
          <p:cNvSpPr>
            <a:spLocks noGrp="1"/>
          </p:cNvSpPr>
          <p:nvPr>
            <p:ph type="body" idx="1"/>
          </p:nvPr>
        </p:nvSpPr>
        <p:spPr>
          <a:noFill/>
          <a:ln/>
        </p:spPr>
        <p:txBody>
          <a:bodyPr/>
          <a:lstStyle/>
          <a:p>
            <a:r>
              <a:rPr lang="en-US" smtClean="0"/>
              <a:t>The user needs also identified ship-shore interaction as an important element. The overarching architecture is an example on this. MSC 90 approved the current overarching e-navigation architecture in the spring of 2012.</a:t>
            </a:r>
          </a:p>
          <a:p>
            <a:endParaRPr lang="en-US" smtClean="0"/>
          </a:p>
          <a:p>
            <a:r>
              <a:rPr lang="en-US" smtClean="0"/>
              <a:t>Coincidently, MSC 90 also approved the use of the IHO S-100 standard as the baseline for creating a framework for data access and services under the scope of SOLAS. They further approved a proposed way forward to develop a Common Maritime Data Structure. In addition, they authorized, in consultation with other organizations, the establishment of an IMO/IHO Harmonization Group on Data Modelling, including its draft terms of reference. </a:t>
            </a:r>
          </a:p>
          <a:p>
            <a:endParaRPr lang="en-US" smtClean="0"/>
          </a:p>
          <a:p>
            <a:r>
              <a:rPr lang="en-US" smtClean="0"/>
              <a:t>According to the terms of reference, the harmonization group should, using IHO S-100 standard as baseline, harmonize and standardize formats for the collection, exchange and distribution of data, processes and procedures for the collection, and development of open standard interfaces. </a:t>
            </a:r>
          </a:p>
        </p:txBody>
      </p:sp>
      <p:sp>
        <p:nvSpPr>
          <p:cNvPr id="29700" name="Plassholder for lysbildenummer 3"/>
          <p:cNvSpPr>
            <a:spLocks noGrp="1"/>
          </p:cNvSpPr>
          <p:nvPr>
            <p:ph type="sldNum" sz="quarter" idx="5"/>
          </p:nvPr>
        </p:nvSpPr>
        <p:spPr>
          <a:noFill/>
        </p:spPr>
        <p:txBody>
          <a:bodyPr/>
          <a:lstStyle/>
          <a:p>
            <a:fld id="{DD3D2BCD-5416-4112-9856-C4533E419484}"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p:cNvSpPr>
            <a:spLocks noGrp="1" noRot="1" noChangeAspect="1" noTextEdit="1"/>
          </p:cNvSpPr>
          <p:nvPr>
            <p:ph type="sldImg"/>
          </p:nvPr>
        </p:nvSpPr>
        <p:spPr>
          <a:ln/>
        </p:spPr>
      </p:sp>
      <p:sp>
        <p:nvSpPr>
          <p:cNvPr id="30723" name="Plassholder for notater 2"/>
          <p:cNvSpPr>
            <a:spLocks noGrp="1"/>
          </p:cNvSpPr>
          <p:nvPr>
            <p:ph type="body" idx="1"/>
          </p:nvPr>
        </p:nvSpPr>
        <p:spPr>
          <a:noFill/>
          <a:ln/>
        </p:spPr>
        <p:txBody>
          <a:bodyPr/>
          <a:lstStyle/>
          <a:p>
            <a:r>
              <a:rPr lang="nb-NO" smtClean="0"/>
              <a:t>The next delivery was the Gap analysis. </a:t>
            </a:r>
          </a:p>
          <a:p>
            <a:endParaRPr lang="nb-NO" smtClean="0"/>
          </a:p>
        </p:txBody>
      </p:sp>
      <p:sp>
        <p:nvSpPr>
          <p:cNvPr id="30724" name="Plassholder for lysbildenummer 3"/>
          <p:cNvSpPr>
            <a:spLocks noGrp="1"/>
          </p:cNvSpPr>
          <p:nvPr>
            <p:ph type="sldNum" sz="quarter" idx="5"/>
          </p:nvPr>
        </p:nvSpPr>
        <p:spPr>
          <a:noFill/>
        </p:spPr>
        <p:txBody>
          <a:bodyPr/>
          <a:lstStyle/>
          <a:p>
            <a:fld id="{A7EEE1D0-D0B5-4BB2-9281-073391EA0448}" type="slidenum">
              <a:rPr lang="en-GB" smtClean="0"/>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a:ln/>
        </p:spPr>
      </p:sp>
      <p:sp>
        <p:nvSpPr>
          <p:cNvPr id="31747" name="Plassholder for notater 2"/>
          <p:cNvSpPr>
            <a:spLocks noGrp="1"/>
          </p:cNvSpPr>
          <p:nvPr>
            <p:ph type="body" idx="1"/>
          </p:nvPr>
        </p:nvSpPr>
        <p:spPr>
          <a:noFill/>
          <a:ln/>
        </p:spPr>
        <p:txBody>
          <a:bodyPr/>
          <a:lstStyle/>
          <a:p>
            <a:r>
              <a:rPr lang="nb-NO" smtClean="0"/>
              <a:t>And how to fill the gaps…</a:t>
            </a:r>
          </a:p>
        </p:txBody>
      </p:sp>
      <p:sp>
        <p:nvSpPr>
          <p:cNvPr id="31748" name="Plassholder for lysbildenummer 3"/>
          <p:cNvSpPr>
            <a:spLocks noGrp="1"/>
          </p:cNvSpPr>
          <p:nvPr>
            <p:ph type="sldNum" sz="quarter" idx="5"/>
          </p:nvPr>
        </p:nvSpPr>
        <p:spPr>
          <a:noFill/>
        </p:spPr>
        <p:txBody>
          <a:bodyPr/>
          <a:lstStyle/>
          <a:p>
            <a:fld id="{17B83648-8E31-4CF7-B07A-1FD034D9CA0C}"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n-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n-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n-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n-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e 4" descr="powerpoint kystverket eng malside.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6pPr>
      <a:lvl7pPr marL="9144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7pPr>
      <a:lvl8pPr marL="13716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8pPr>
      <a:lvl9pPr marL="18288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upload.wikimedia.org/wikipedia/commons/f/fa/VTS_Waalbochten.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de 3" descr="powerpoint kystverket eng frams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subTitle" idx="1"/>
          </p:nvPr>
        </p:nvSpPr>
        <p:spPr>
          <a:xfrm>
            <a:off x="827088" y="4076700"/>
            <a:ext cx="7632700" cy="990600"/>
          </a:xfrm>
        </p:spPr>
        <p:txBody>
          <a:bodyPr/>
          <a:lstStyle/>
          <a:p>
            <a:pPr eaLnBrk="1" hangingPunct="1"/>
            <a:r>
              <a:rPr lang="en-US" b="1" smtClean="0">
                <a:solidFill>
                  <a:schemeClr val="bg1"/>
                </a:solidFill>
              </a:rPr>
              <a:t>e-navigation ─ enhanced safety of navigation and efficiency of shipping</a:t>
            </a:r>
          </a:p>
          <a:p>
            <a:pPr eaLnBrk="1" hangingPunct="1"/>
            <a:endParaRPr lang="nb-NO" smtClean="0">
              <a:solidFill>
                <a:schemeClr val="bg1"/>
              </a:solidFill>
            </a:endParaRPr>
          </a:p>
          <a:p>
            <a:pPr eaLnBrk="1" hangingPunct="1"/>
            <a:r>
              <a:rPr lang="nb-NO" smtClean="0">
                <a:solidFill>
                  <a:schemeClr val="bg1"/>
                </a:solidFill>
              </a:rPr>
              <a:t/>
            </a:r>
            <a:br>
              <a:rPr lang="nb-NO" smtClean="0">
                <a:solidFill>
                  <a:schemeClr val="bg1"/>
                </a:solidFill>
              </a:rPr>
            </a:br>
            <a:endParaRPr lang="nb-NO" smtClean="0">
              <a:solidFill>
                <a:schemeClr val="bg1"/>
              </a:solidFill>
            </a:endParaRPr>
          </a:p>
        </p:txBody>
      </p:sp>
      <p:sp>
        <p:nvSpPr>
          <p:cNvPr id="2052" name="Rektangel 4"/>
          <p:cNvSpPr>
            <a:spLocks noChangeArrowheads="1"/>
          </p:cNvSpPr>
          <p:nvPr/>
        </p:nvSpPr>
        <p:spPr bwMode="auto">
          <a:xfrm>
            <a:off x="323850" y="5013325"/>
            <a:ext cx="8424863" cy="1724025"/>
          </a:xfrm>
          <a:prstGeom prst="rect">
            <a:avLst/>
          </a:prstGeom>
          <a:noFill/>
          <a:ln w="9525">
            <a:noFill/>
            <a:miter lim="800000"/>
            <a:headEnd/>
            <a:tailEnd/>
          </a:ln>
        </p:spPr>
        <p:txBody>
          <a:bodyPr>
            <a:spAutoFit/>
          </a:bodyPr>
          <a:lstStyle/>
          <a:p>
            <a:pPr algn="ctr" eaLnBrk="0" hangingPunct="0"/>
            <a:r>
              <a:rPr lang="nb-NO" sz="1400">
                <a:solidFill>
                  <a:schemeClr val="bg1"/>
                </a:solidFill>
              </a:rPr>
              <a:t/>
            </a:r>
            <a:br>
              <a:rPr lang="nb-NO" sz="1400">
                <a:solidFill>
                  <a:schemeClr val="bg1"/>
                </a:solidFill>
              </a:rPr>
            </a:br>
            <a:r>
              <a:rPr lang="en-US" sz="1800">
                <a:solidFill>
                  <a:schemeClr val="bg1"/>
                </a:solidFill>
              </a:rPr>
              <a:t>The status of the IMO e-navigation work and the Strategy Implementation Plan. </a:t>
            </a:r>
            <a:br>
              <a:rPr lang="en-US" sz="1800">
                <a:solidFill>
                  <a:schemeClr val="bg1"/>
                </a:solidFill>
              </a:rPr>
            </a:br>
            <a:r>
              <a:rPr lang="en-US" sz="1800">
                <a:solidFill>
                  <a:schemeClr val="bg1"/>
                </a:solidFill>
              </a:rPr>
              <a:t>Where we are and where we are going.</a:t>
            </a:r>
          </a:p>
          <a:p>
            <a:pPr algn="ctr" eaLnBrk="0" hangingPunct="0"/>
            <a:endParaRPr lang="en-US" sz="1400">
              <a:solidFill>
                <a:schemeClr val="bg1"/>
              </a:solidFill>
            </a:endParaRPr>
          </a:p>
          <a:p>
            <a:pPr algn="ctr" eaLnBrk="0" hangingPunct="0"/>
            <a:endParaRPr lang="en-US" sz="1400">
              <a:solidFill>
                <a:schemeClr val="bg1"/>
              </a:solidFill>
            </a:endParaRPr>
          </a:p>
          <a:p>
            <a:pPr algn="ctr" eaLnBrk="0" hangingPunct="0"/>
            <a:r>
              <a:rPr lang="nb-NO" sz="1400">
                <a:solidFill>
                  <a:schemeClr val="bg1"/>
                </a:solidFill>
              </a:rPr>
              <a:t>John Erik Hagen</a:t>
            </a:r>
            <a:br>
              <a:rPr lang="nb-NO" sz="1400">
                <a:solidFill>
                  <a:schemeClr val="bg1"/>
                </a:solidFill>
              </a:rPr>
            </a:br>
            <a:r>
              <a:rPr lang="nb-NO" sz="1400">
                <a:solidFill>
                  <a:schemeClr val="bg1"/>
                </a:solidFill>
              </a:rPr>
              <a:t>Coordinator of IMO Correspondence Group on e-navigation</a:t>
            </a:r>
            <a:endParaRPr lang="nb-NO"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tel 1"/>
          <p:cNvSpPr>
            <a:spLocks noGrp="1"/>
          </p:cNvSpPr>
          <p:nvPr>
            <p:ph type="title"/>
          </p:nvPr>
        </p:nvSpPr>
        <p:spPr>
          <a:xfrm>
            <a:off x="684213" y="260350"/>
            <a:ext cx="7772400" cy="1503363"/>
          </a:xfrm>
        </p:spPr>
        <p:txBody>
          <a:bodyPr/>
          <a:lstStyle/>
          <a:p>
            <a:r>
              <a:rPr lang="nb-NO" sz="3600" b="1" smtClean="0"/>
              <a:t>GAP analysis</a:t>
            </a:r>
            <a:r>
              <a:rPr lang="nb-NO" sz="3600" smtClean="0"/>
              <a:t/>
            </a:r>
            <a:br>
              <a:rPr lang="nb-NO" sz="3600" smtClean="0"/>
            </a:br>
            <a:r>
              <a:rPr lang="nb-NO" sz="3600" smtClean="0"/>
              <a:t> </a:t>
            </a:r>
            <a:r>
              <a:rPr lang="nb-NO" sz="2400" smtClean="0"/>
              <a:t>and references to be taken into consideration, provided by MSC or NAV</a:t>
            </a:r>
          </a:p>
        </p:txBody>
      </p:sp>
      <p:sp>
        <p:nvSpPr>
          <p:cNvPr id="11267" name="Plassholder for innhold 2"/>
          <p:cNvSpPr>
            <a:spLocks noGrp="1"/>
          </p:cNvSpPr>
          <p:nvPr>
            <p:ph idx="1"/>
          </p:nvPr>
        </p:nvSpPr>
        <p:spPr>
          <a:xfrm>
            <a:off x="685800" y="2420938"/>
            <a:ext cx="7772400" cy="3240087"/>
          </a:xfrm>
        </p:spPr>
        <p:txBody>
          <a:bodyPr/>
          <a:lstStyle/>
          <a:p>
            <a:pPr>
              <a:buFontTx/>
              <a:buNone/>
            </a:pPr>
            <a:r>
              <a:rPr lang="nb-NO" sz="2400" smtClean="0"/>
              <a:t>1.	User Needs</a:t>
            </a:r>
          </a:p>
          <a:p>
            <a:pPr>
              <a:buFontTx/>
              <a:buNone/>
            </a:pPr>
            <a:r>
              <a:rPr lang="nb-NO" sz="2400" smtClean="0"/>
              <a:t>2.	Aspects </a:t>
            </a:r>
            <a:r>
              <a:rPr lang="nb-NO" sz="2000" smtClean="0"/>
              <a:t>(MSC 86/23/4)</a:t>
            </a:r>
          </a:p>
          <a:p>
            <a:pPr>
              <a:buFontTx/>
              <a:buNone/>
            </a:pPr>
            <a:r>
              <a:rPr lang="nb-NO" sz="2400" smtClean="0"/>
              <a:t>2.	Key elements </a:t>
            </a:r>
            <a:r>
              <a:rPr lang="nb-NO" sz="2000" smtClean="0"/>
              <a:t>(NAV 54/25/Annex 12)</a:t>
            </a:r>
          </a:p>
          <a:p>
            <a:pPr>
              <a:buFontTx/>
              <a:buNone/>
            </a:pPr>
            <a:r>
              <a:rPr lang="nb-NO" sz="2400" smtClean="0"/>
              <a:t>3.	Core objectives </a:t>
            </a:r>
            <a:r>
              <a:rPr lang="nb-NO" sz="2000" smtClean="0"/>
              <a:t>(NAV 54/25/Annex 12)</a:t>
            </a:r>
          </a:p>
          <a:p>
            <a:pPr>
              <a:buFontTx/>
              <a:buNone/>
            </a:pPr>
            <a:r>
              <a:rPr lang="nb-NO" sz="2400" smtClean="0"/>
              <a:t>4.	Relevant functions </a:t>
            </a:r>
            <a:r>
              <a:rPr lang="nb-NO" sz="2000" smtClean="0"/>
              <a:t>(NAV56/WP.5/Rev.1/Annex 1)</a:t>
            </a:r>
          </a:p>
          <a:p>
            <a:pPr>
              <a:buFontTx/>
              <a:buNone/>
            </a:pPr>
            <a:r>
              <a:rPr lang="nb-NO" sz="2400" smtClean="0"/>
              <a:t>5.	Operation area </a:t>
            </a:r>
            <a:r>
              <a:rPr lang="nb-NO" sz="2000" smtClean="0"/>
              <a:t>(as identified for Maritime Service 	Portfolios – MSP)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p:cNvSpPr>
            <a:spLocks noGrp="1"/>
          </p:cNvSpPr>
          <p:nvPr>
            <p:ph type="title"/>
          </p:nvPr>
        </p:nvSpPr>
        <p:spPr>
          <a:xfrm>
            <a:off x="684213" y="0"/>
            <a:ext cx="7772400" cy="1143000"/>
          </a:xfrm>
        </p:spPr>
        <p:txBody>
          <a:bodyPr/>
          <a:lstStyle/>
          <a:p>
            <a:r>
              <a:rPr lang="nb-NO" smtClean="0"/>
              <a:t>Gap analysis delivered</a:t>
            </a:r>
          </a:p>
        </p:txBody>
      </p:sp>
      <p:sp>
        <p:nvSpPr>
          <p:cNvPr id="12291" name="Plassholder for innhold 2"/>
          <p:cNvSpPr>
            <a:spLocks noGrp="1"/>
          </p:cNvSpPr>
          <p:nvPr>
            <p:ph idx="1"/>
          </p:nvPr>
        </p:nvSpPr>
        <p:spPr>
          <a:xfrm>
            <a:off x="468313" y="1196975"/>
            <a:ext cx="8424862" cy="4114800"/>
          </a:xfrm>
        </p:spPr>
        <p:txBody>
          <a:bodyPr/>
          <a:lstStyle/>
          <a:p>
            <a:r>
              <a:rPr lang="en-US" sz="2400" smtClean="0"/>
              <a:t>87 gaps identified based on user needs</a:t>
            </a:r>
          </a:p>
          <a:p>
            <a:r>
              <a:rPr lang="en-US" sz="2400" smtClean="0"/>
              <a:t>Four areas for improvement:</a:t>
            </a:r>
          </a:p>
          <a:p>
            <a:pPr lvl="1"/>
            <a:r>
              <a:rPr lang="en-US" sz="2000" smtClean="0"/>
              <a:t>Operational, technical, regulatory and training</a:t>
            </a:r>
          </a:p>
          <a:p>
            <a:r>
              <a:rPr lang="en-US" sz="2400" smtClean="0"/>
              <a:t>Main categories identified: </a:t>
            </a:r>
          </a:p>
          <a:p>
            <a:pPr lvl="1"/>
            <a:r>
              <a:rPr lang="en-US" sz="2000" smtClean="0"/>
              <a:t>Information and data coordination</a:t>
            </a:r>
          </a:p>
          <a:p>
            <a:pPr lvl="1"/>
            <a:r>
              <a:rPr lang="en-US" sz="2000" smtClean="0"/>
              <a:t>Effective and robust communication and data transfer</a:t>
            </a:r>
          </a:p>
          <a:p>
            <a:pPr lvl="1"/>
            <a:r>
              <a:rPr lang="en-US" sz="2000" smtClean="0"/>
              <a:t>Navigation systems and onboard equipment</a:t>
            </a:r>
          </a:p>
          <a:p>
            <a:pPr lvl="1"/>
            <a:r>
              <a:rPr lang="en-US" sz="2000" smtClean="0"/>
              <a:t>Ship reporting</a:t>
            </a:r>
          </a:p>
          <a:p>
            <a:pPr lvl="1"/>
            <a:r>
              <a:rPr lang="en-US" sz="2000" smtClean="0"/>
              <a:t>Training and usability</a:t>
            </a:r>
          </a:p>
          <a:p>
            <a:pPr lvl="1"/>
            <a:r>
              <a:rPr lang="en-US" sz="2000" smtClean="0"/>
              <a:t>Traffic monitoring</a:t>
            </a:r>
          </a:p>
          <a:p>
            <a:r>
              <a:rPr lang="en-US" sz="2400" smtClean="0"/>
              <a:t>Could be used as reference in development of new products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a:xfrm>
            <a:off x="684213" y="0"/>
            <a:ext cx="7772400" cy="1143000"/>
          </a:xfrm>
        </p:spPr>
        <p:txBody>
          <a:bodyPr/>
          <a:lstStyle/>
          <a:p>
            <a:r>
              <a:rPr lang="nb-NO" smtClean="0"/>
              <a:t>Workshops</a:t>
            </a:r>
          </a:p>
        </p:txBody>
      </p:sp>
      <p:sp>
        <p:nvSpPr>
          <p:cNvPr id="3" name="Plassholder for innhold 2"/>
          <p:cNvSpPr>
            <a:spLocks noGrp="1"/>
          </p:cNvSpPr>
          <p:nvPr>
            <p:ph idx="1"/>
          </p:nvPr>
        </p:nvSpPr>
        <p:spPr>
          <a:xfrm>
            <a:off x="684213" y="1268413"/>
            <a:ext cx="7848600" cy="4114800"/>
          </a:xfrm>
        </p:spPr>
        <p:txBody>
          <a:bodyPr/>
          <a:lstStyle/>
          <a:p>
            <a:pPr>
              <a:defRPr/>
            </a:pPr>
            <a:r>
              <a:rPr lang="nb-NO" sz="2400" b="1" dirty="0" smtClean="0"/>
              <a:t>Monaco</a:t>
            </a:r>
            <a:r>
              <a:rPr lang="nb-NO" sz="2400" dirty="0" smtClean="0"/>
              <a:t>: </a:t>
            </a:r>
            <a:r>
              <a:rPr lang="en-US" sz="2400" kern="1200" dirty="0" smtClean="0">
                <a:latin typeface="Calibri" pitchFamily="34" charset="0"/>
              </a:rPr>
              <a:t>Focused on harmonization and standardization of e-navigation information based on a common global standard. </a:t>
            </a:r>
            <a:endParaRPr lang="nb-NO" sz="2400" dirty="0" smtClean="0"/>
          </a:p>
          <a:p>
            <a:pPr>
              <a:defRPr/>
            </a:pPr>
            <a:r>
              <a:rPr lang="nb-NO" sz="2400" b="1" dirty="0" smtClean="0"/>
              <a:t>Singapore</a:t>
            </a:r>
            <a:r>
              <a:rPr lang="nb-NO" sz="2400" dirty="0" smtClean="0"/>
              <a:t>: </a:t>
            </a:r>
            <a:r>
              <a:rPr lang="en-US" sz="2400" kern="1200" dirty="0" smtClean="0">
                <a:latin typeface="Calibri" pitchFamily="34" charset="0"/>
              </a:rPr>
              <a:t>Trials conducted for exchanging information electronically between Vessel Traffic Service centre and ship based on the IHO S-100 standard. </a:t>
            </a:r>
            <a:endParaRPr lang="nb-NO" sz="2400" dirty="0" smtClean="0"/>
          </a:p>
          <a:p>
            <a:pPr>
              <a:defRPr/>
            </a:pPr>
            <a:r>
              <a:rPr lang="nb-NO" sz="2400" b="1" dirty="0" smtClean="0"/>
              <a:t>Haugesund</a:t>
            </a:r>
            <a:r>
              <a:rPr lang="nb-NO" sz="2400" dirty="0" smtClean="0"/>
              <a:t> (Norway): </a:t>
            </a:r>
            <a:r>
              <a:rPr lang="en-US" sz="2400" kern="1200" dirty="0" smtClean="0">
                <a:latin typeface="Calibri" pitchFamily="34" charset="0"/>
              </a:rPr>
              <a:t>Discussed the need for communication in Polar Regions based on electronic exchange of ship-shore information. Trials conducted to survey communication coverage in polar regions.</a:t>
            </a:r>
            <a:endParaRPr lang="nb-NO" sz="2400" dirty="0" smtClean="0"/>
          </a:p>
          <a:p>
            <a:pPr>
              <a:defRPr/>
            </a:pPr>
            <a:endParaRPr lang="nb-NO"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a:xfrm>
            <a:off x="684213" y="188913"/>
            <a:ext cx="7772400" cy="1143000"/>
          </a:xfrm>
        </p:spPr>
        <p:txBody>
          <a:bodyPr/>
          <a:lstStyle/>
          <a:p>
            <a:r>
              <a:rPr lang="nb-NO" sz="3600" smtClean="0"/>
              <a:t>Human Element Analyzing Proces </a:t>
            </a:r>
            <a:r>
              <a:rPr lang="nb-NO" sz="3600" b="1" smtClean="0"/>
              <a:t>HEAP</a:t>
            </a:r>
          </a:p>
        </p:txBody>
      </p:sp>
      <p:sp>
        <p:nvSpPr>
          <p:cNvPr id="14339" name="Rektangel 3"/>
          <p:cNvSpPr>
            <a:spLocks noChangeArrowheads="1"/>
          </p:cNvSpPr>
          <p:nvPr/>
        </p:nvSpPr>
        <p:spPr bwMode="auto">
          <a:xfrm flipV="1">
            <a:off x="611188" y="212725"/>
            <a:ext cx="7848600" cy="338138"/>
          </a:xfrm>
          <a:prstGeom prst="rect">
            <a:avLst/>
          </a:prstGeom>
          <a:noFill/>
          <a:ln w="9525">
            <a:noFill/>
            <a:miter lim="800000"/>
            <a:headEnd/>
            <a:tailEnd/>
          </a:ln>
        </p:spPr>
        <p:txBody>
          <a:bodyPr>
            <a:spAutoFit/>
          </a:bodyPr>
          <a:lstStyle/>
          <a:p>
            <a:r>
              <a:rPr lang="en-US" sz="1600"/>
              <a:t>.</a:t>
            </a:r>
            <a:endParaRPr lang="nb-NO" sz="1600"/>
          </a:p>
        </p:txBody>
      </p:sp>
      <p:pic>
        <p:nvPicPr>
          <p:cNvPr id="14340" name="Picture 4" descr="http://1.bp.blogspot.com/-PW6QmFx4o28/Tl5BWfNUSTI/AAAAAAAAAJc/hRM_ZkereUY/s1600/information_overload.jpg"/>
          <p:cNvPicPr>
            <a:picLocks noChangeAspect="1" noChangeArrowheads="1"/>
          </p:cNvPicPr>
          <p:nvPr/>
        </p:nvPicPr>
        <p:blipFill>
          <a:blip r:embed="rId3"/>
          <a:srcRect/>
          <a:stretch>
            <a:fillRect/>
          </a:stretch>
        </p:blipFill>
        <p:spPr bwMode="auto">
          <a:xfrm>
            <a:off x="1908175" y="1412875"/>
            <a:ext cx="554355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a:xfrm>
            <a:off x="684213" y="188913"/>
            <a:ext cx="7772400" cy="874712"/>
          </a:xfrm>
        </p:spPr>
        <p:txBody>
          <a:bodyPr/>
          <a:lstStyle/>
          <a:p>
            <a:r>
              <a:rPr lang="nb-NO" sz="3600" smtClean="0"/>
              <a:t>How to bridge the e-navigation gaps and identify solutions?</a:t>
            </a:r>
          </a:p>
        </p:txBody>
      </p:sp>
      <p:sp>
        <p:nvSpPr>
          <p:cNvPr id="15363" name="Plassholder for innhold 2"/>
          <p:cNvSpPr>
            <a:spLocks noGrp="1"/>
          </p:cNvSpPr>
          <p:nvPr>
            <p:ph idx="1"/>
          </p:nvPr>
        </p:nvSpPr>
        <p:spPr>
          <a:xfrm>
            <a:off x="685800" y="1557338"/>
            <a:ext cx="7847013" cy="4751387"/>
          </a:xfrm>
        </p:spPr>
        <p:txBody>
          <a:bodyPr/>
          <a:lstStyle/>
          <a:p>
            <a:pPr>
              <a:buFontTx/>
              <a:buNone/>
            </a:pPr>
            <a:r>
              <a:rPr lang="nb-NO" sz="2400" b="1" smtClean="0"/>
              <a:t>                             User Needs </a:t>
            </a:r>
          </a:p>
          <a:p>
            <a:pPr>
              <a:buFontTx/>
              <a:buNone/>
            </a:pPr>
            <a:endParaRPr lang="nb-NO" sz="2400" smtClean="0"/>
          </a:p>
          <a:p>
            <a:pPr>
              <a:buFontTx/>
              <a:buNone/>
            </a:pPr>
            <a:r>
              <a:rPr lang="nb-NO" sz="2400" b="1" smtClean="0"/>
              <a:t>Status                                                       </a:t>
            </a:r>
            <a:r>
              <a:rPr lang="nb-NO" sz="2400" b="1" smtClean="0">
                <a:solidFill>
                  <a:srgbClr val="FF0000"/>
                </a:solidFill>
              </a:rPr>
              <a:t>Solutions</a:t>
            </a:r>
          </a:p>
          <a:p>
            <a:endParaRPr lang="nb-NO" sz="2400" smtClean="0"/>
          </a:p>
          <a:p>
            <a:pPr algn="ctr">
              <a:buFontTx/>
              <a:buNone/>
            </a:pPr>
            <a:endParaRPr lang="nb-NO" sz="2000" b="1" smtClean="0"/>
          </a:p>
          <a:p>
            <a:pPr algn="ctr">
              <a:buFontTx/>
              <a:buNone/>
            </a:pPr>
            <a:r>
              <a:rPr lang="nb-NO" sz="2000" b="1" smtClean="0"/>
              <a:t>With reference to:</a:t>
            </a:r>
          </a:p>
          <a:p>
            <a:pPr algn="ctr">
              <a:buFontTx/>
              <a:buNone/>
            </a:pPr>
            <a:r>
              <a:rPr lang="nb-NO" sz="2000" smtClean="0"/>
              <a:t>Aspects</a:t>
            </a:r>
          </a:p>
          <a:p>
            <a:pPr algn="ctr">
              <a:buFontTx/>
              <a:buNone/>
            </a:pPr>
            <a:r>
              <a:rPr lang="nb-NO" sz="2000" smtClean="0"/>
              <a:t>Key elements</a:t>
            </a:r>
          </a:p>
          <a:p>
            <a:pPr algn="ctr">
              <a:buFontTx/>
              <a:buNone/>
            </a:pPr>
            <a:r>
              <a:rPr lang="nb-NO" sz="2000" smtClean="0"/>
              <a:t>Core objectives</a:t>
            </a:r>
          </a:p>
          <a:p>
            <a:pPr algn="ctr">
              <a:buFontTx/>
              <a:buNone/>
            </a:pPr>
            <a:r>
              <a:rPr lang="nb-NO" sz="2000" smtClean="0"/>
              <a:t>Relevant functions</a:t>
            </a:r>
          </a:p>
          <a:p>
            <a:pPr algn="ctr">
              <a:buFontTx/>
              <a:buNone/>
            </a:pPr>
            <a:r>
              <a:rPr lang="nb-NO" sz="2000" smtClean="0"/>
              <a:t>Operational areas  </a:t>
            </a:r>
          </a:p>
        </p:txBody>
      </p:sp>
      <p:sp>
        <p:nvSpPr>
          <p:cNvPr id="15364" name="Pil høyre 3"/>
          <p:cNvSpPr>
            <a:spLocks noChangeArrowheads="1"/>
          </p:cNvSpPr>
          <p:nvPr/>
        </p:nvSpPr>
        <p:spPr bwMode="auto">
          <a:xfrm>
            <a:off x="2124075" y="2205038"/>
            <a:ext cx="3887788" cy="936625"/>
          </a:xfrm>
          <a:prstGeom prst="rightArrow">
            <a:avLst>
              <a:gd name="adj1" fmla="val 50000"/>
              <a:gd name="adj2" fmla="val 49964"/>
            </a:avLst>
          </a:prstGeom>
          <a:solidFill>
            <a:schemeClr val="accent1"/>
          </a:solidFill>
          <a:ln w="9525" algn="ctr">
            <a:solidFill>
              <a:schemeClr val="tx1"/>
            </a:solidFill>
            <a:round/>
            <a:headEnd/>
            <a:tailEnd/>
          </a:ln>
        </p:spPr>
        <p:txBody>
          <a:bodyPr/>
          <a:lstStyle/>
          <a:p>
            <a:pPr eaLnBrk="0" hangingPunct="0"/>
            <a:endParaRPr lang="en-US"/>
          </a:p>
        </p:txBody>
      </p:sp>
      <p:sp>
        <p:nvSpPr>
          <p:cNvPr id="15365" name="Pil ned 4"/>
          <p:cNvSpPr>
            <a:spLocks noChangeArrowheads="1"/>
          </p:cNvSpPr>
          <p:nvPr/>
        </p:nvSpPr>
        <p:spPr bwMode="auto">
          <a:xfrm>
            <a:off x="3995738" y="1989138"/>
            <a:ext cx="484187" cy="4318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
        <p:nvSpPr>
          <p:cNvPr id="15366" name="Pil opp 5"/>
          <p:cNvSpPr>
            <a:spLocks noChangeArrowheads="1"/>
          </p:cNvSpPr>
          <p:nvPr/>
        </p:nvSpPr>
        <p:spPr bwMode="auto">
          <a:xfrm>
            <a:off x="3995738" y="2924175"/>
            <a:ext cx="484187" cy="649288"/>
          </a:xfrm>
          <a:prstGeom prst="upArrow">
            <a:avLst>
              <a:gd name="adj1" fmla="val 50000"/>
              <a:gd name="adj2" fmla="val 50138"/>
            </a:avLst>
          </a:prstGeom>
          <a:solidFill>
            <a:schemeClr val="accent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684213" y="0"/>
            <a:ext cx="7772400" cy="1143000"/>
          </a:xfrm>
        </p:spPr>
        <p:txBody>
          <a:bodyPr/>
          <a:lstStyle/>
          <a:p>
            <a:r>
              <a:rPr lang="nb-NO" smtClean="0"/>
              <a:t>Prioritized main solutions</a:t>
            </a:r>
          </a:p>
        </p:txBody>
      </p:sp>
      <p:sp>
        <p:nvSpPr>
          <p:cNvPr id="16387" name="Plassholder for innhold 2"/>
          <p:cNvSpPr>
            <a:spLocks noGrp="1"/>
          </p:cNvSpPr>
          <p:nvPr>
            <p:ph idx="1"/>
          </p:nvPr>
        </p:nvSpPr>
        <p:spPr>
          <a:xfrm>
            <a:off x="468313" y="1196975"/>
            <a:ext cx="8351837" cy="3970338"/>
          </a:xfrm>
        </p:spPr>
        <p:txBody>
          <a:bodyPr/>
          <a:lstStyle/>
          <a:p>
            <a:pPr lvl="1">
              <a:buFontTx/>
              <a:buNone/>
            </a:pPr>
            <a:r>
              <a:rPr lang="en-US" sz="2400" b="1" smtClean="0"/>
              <a:t>Solution 1</a:t>
            </a:r>
            <a:r>
              <a:rPr lang="en-US" sz="2400" smtClean="0"/>
              <a:t>: Improved, harmonized and user-friendly bridge design</a:t>
            </a:r>
          </a:p>
          <a:p>
            <a:pPr lvl="1">
              <a:buFontTx/>
              <a:buNone/>
            </a:pPr>
            <a:r>
              <a:rPr lang="en-US" sz="2400" b="1" smtClean="0"/>
              <a:t>Solution 2: </a:t>
            </a:r>
            <a:r>
              <a:rPr lang="en-US" sz="2400" smtClean="0"/>
              <a:t>Means for standardized and automated reporting</a:t>
            </a:r>
          </a:p>
          <a:p>
            <a:pPr lvl="1">
              <a:buFontTx/>
              <a:buNone/>
            </a:pPr>
            <a:r>
              <a:rPr lang="en-US" sz="2400" b="1" smtClean="0"/>
              <a:t>Solution 3: </a:t>
            </a:r>
            <a:r>
              <a:rPr lang="en-US" sz="2400" smtClean="0"/>
              <a:t>Improved reliability, resilience and integrity of bridge equipment and navigation information</a:t>
            </a:r>
          </a:p>
          <a:p>
            <a:pPr lvl="1">
              <a:buFontTx/>
              <a:buNone/>
            </a:pPr>
            <a:r>
              <a:rPr lang="en-US" sz="2400" b="1" smtClean="0"/>
              <a:t>Solution 4:</a:t>
            </a:r>
            <a:r>
              <a:rPr lang="en-US" sz="2400" smtClean="0"/>
              <a:t> Integration and presentation of available information in graphical displays received via communication equipment. </a:t>
            </a:r>
          </a:p>
          <a:p>
            <a:pPr lvl="1">
              <a:buFontTx/>
              <a:buNone/>
            </a:pPr>
            <a:r>
              <a:rPr lang="en-US" sz="2400" b="1" smtClean="0"/>
              <a:t>Solution 9: </a:t>
            </a:r>
            <a:r>
              <a:rPr lang="en-US" sz="2400" smtClean="0"/>
              <a:t>Improved Communication of VTS Service Portfolio. </a:t>
            </a:r>
          </a:p>
          <a:p>
            <a:pPr lvl="1">
              <a:buFontTx/>
              <a:buNone/>
            </a:pPr>
            <a:endParaRPr lang="en-US" sz="1600" smtClean="0"/>
          </a:p>
          <a:p>
            <a:pPr lvl="1">
              <a:buFontTx/>
              <a:buNone/>
            </a:pPr>
            <a:r>
              <a:rPr lang="en-US" sz="1600" smtClean="0"/>
              <a:t> </a:t>
            </a:r>
          </a:p>
          <a:p>
            <a:pPr lvl="1">
              <a:buFontTx/>
              <a:buNone/>
            </a:pPr>
            <a:endParaRPr lang="en-US" sz="1600" smtClean="0"/>
          </a:p>
          <a:p>
            <a:pPr lvl="1">
              <a:buFontTx/>
              <a:buNone/>
            </a:pPr>
            <a:endParaRPr lang="en-US" sz="1600" smtClean="0"/>
          </a:p>
          <a:p>
            <a:pPr lvl="1"/>
            <a:endParaRPr lang="nb-NO" sz="16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p:txBody>
          <a:bodyPr/>
          <a:lstStyle/>
          <a:p>
            <a:r>
              <a:rPr lang="nb-NO" smtClean="0"/>
              <a:t>The way forward</a:t>
            </a:r>
          </a:p>
        </p:txBody>
      </p:sp>
      <p:sp>
        <p:nvSpPr>
          <p:cNvPr id="17411" name="Plassholder for innhold 2"/>
          <p:cNvSpPr>
            <a:spLocks noGrp="1"/>
          </p:cNvSpPr>
          <p:nvPr>
            <p:ph idx="1"/>
          </p:nvPr>
        </p:nvSpPr>
        <p:spPr>
          <a:xfrm>
            <a:off x="611188" y="1981200"/>
            <a:ext cx="7847012" cy="4184650"/>
          </a:xfrm>
        </p:spPr>
        <p:txBody>
          <a:bodyPr/>
          <a:lstStyle/>
          <a:p>
            <a:r>
              <a:rPr lang="nb-NO" smtClean="0"/>
              <a:t>                        </a:t>
            </a:r>
          </a:p>
          <a:p>
            <a:endParaRPr lang="nb-NO" smtClean="0"/>
          </a:p>
          <a:p>
            <a:r>
              <a:rPr lang="nb-NO" smtClean="0"/>
              <a:t>                        If you know the direction,</a:t>
            </a:r>
          </a:p>
          <a:p>
            <a:r>
              <a:rPr lang="nb-NO" smtClean="0"/>
              <a:t>                        and you take it step by</a:t>
            </a:r>
          </a:p>
          <a:p>
            <a:r>
              <a:rPr lang="nb-NO" smtClean="0"/>
              <a:t>                        step, - then _ _ _ _</a:t>
            </a:r>
          </a:p>
        </p:txBody>
      </p:sp>
      <p:pic>
        <p:nvPicPr>
          <p:cNvPr id="17412" name="Picture 3"/>
          <p:cNvPicPr>
            <a:picLocks noChangeAspect="1" noChangeArrowheads="1"/>
          </p:cNvPicPr>
          <p:nvPr/>
        </p:nvPicPr>
        <p:blipFill>
          <a:blip r:embed="rId3"/>
          <a:srcRect/>
          <a:stretch>
            <a:fillRect/>
          </a:stretch>
        </p:blipFill>
        <p:spPr bwMode="auto">
          <a:xfrm>
            <a:off x="684213" y="2047875"/>
            <a:ext cx="2303462" cy="368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a:xfrm>
            <a:off x="684213" y="260350"/>
            <a:ext cx="7772400" cy="1143000"/>
          </a:xfrm>
        </p:spPr>
        <p:txBody>
          <a:bodyPr/>
          <a:lstStyle/>
          <a:p>
            <a:r>
              <a:rPr lang="nb-NO" smtClean="0"/>
              <a:t>The next delivery…</a:t>
            </a:r>
          </a:p>
        </p:txBody>
      </p:sp>
      <p:sp>
        <p:nvSpPr>
          <p:cNvPr id="18435" name="Plassholder for innhold 2"/>
          <p:cNvSpPr>
            <a:spLocks noGrp="1"/>
          </p:cNvSpPr>
          <p:nvPr>
            <p:ph idx="1"/>
          </p:nvPr>
        </p:nvSpPr>
        <p:spPr>
          <a:xfrm>
            <a:off x="684213" y="1628775"/>
            <a:ext cx="4895850" cy="3609975"/>
          </a:xfrm>
        </p:spPr>
        <p:txBody>
          <a:bodyPr/>
          <a:lstStyle/>
          <a:p>
            <a:r>
              <a:rPr lang="en-US" sz="3000" smtClean="0"/>
              <a:t>Risk and Cost/Benefit analyses to be delivered to NAV 59</a:t>
            </a:r>
          </a:p>
          <a:p>
            <a:r>
              <a:rPr lang="en-US" sz="3000" smtClean="0"/>
              <a:t>The prioritization of main solutions to achieve workable and efficient results is the basis for the analyses</a:t>
            </a:r>
          </a:p>
          <a:p>
            <a:endParaRPr lang="en-US" sz="3000" smtClean="0"/>
          </a:p>
        </p:txBody>
      </p:sp>
      <p:pic>
        <p:nvPicPr>
          <p:cNvPr id="18436" name="Picture 2" descr="File:VTS Waalbochten.JPG">
            <a:hlinkClick r:id="rId3"/>
          </p:cNvPr>
          <p:cNvPicPr>
            <a:picLocks noChangeAspect="1" noChangeArrowheads="1"/>
          </p:cNvPicPr>
          <p:nvPr/>
        </p:nvPicPr>
        <p:blipFill>
          <a:blip r:embed="rId4"/>
          <a:srcRect l="37164"/>
          <a:stretch>
            <a:fillRect/>
          </a:stretch>
        </p:blipFill>
        <p:spPr bwMode="auto">
          <a:xfrm>
            <a:off x="6875463" y="1341438"/>
            <a:ext cx="1801812" cy="2147887"/>
          </a:xfrm>
          <a:prstGeom prst="rect">
            <a:avLst/>
          </a:prstGeom>
          <a:noFill/>
          <a:ln w="9525">
            <a:noFill/>
            <a:miter lim="800000"/>
            <a:headEnd/>
            <a:tailEnd/>
          </a:ln>
        </p:spPr>
      </p:pic>
      <p:pic>
        <p:nvPicPr>
          <p:cNvPr id="18437" name="Picture 2"/>
          <p:cNvPicPr>
            <a:picLocks noChangeAspect="1" noChangeArrowheads="1"/>
          </p:cNvPicPr>
          <p:nvPr/>
        </p:nvPicPr>
        <p:blipFill>
          <a:blip r:embed="rId5"/>
          <a:srcRect/>
          <a:stretch>
            <a:fillRect/>
          </a:stretch>
        </p:blipFill>
        <p:spPr bwMode="auto">
          <a:xfrm>
            <a:off x="5867400" y="3644900"/>
            <a:ext cx="2840038" cy="1655763"/>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a:xfrm>
            <a:off x="684213" y="260350"/>
            <a:ext cx="7772400" cy="1143000"/>
          </a:xfrm>
        </p:spPr>
        <p:txBody>
          <a:bodyPr/>
          <a:lstStyle/>
          <a:p>
            <a:r>
              <a:rPr lang="nb-NO" smtClean="0"/>
              <a:t>Work towards 2014</a:t>
            </a:r>
          </a:p>
        </p:txBody>
      </p:sp>
      <p:sp>
        <p:nvSpPr>
          <p:cNvPr id="19459" name="Plassholder for innhold 2"/>
          <p:cNvSpPr>
            <a:spLocks noGrp="1"/>
          </p:cNvSpPr>
          <p:nvPr>
            <p:ph idx="1"/>
          </p:nvPr>
        </p:nvSpPr>
        <p:spPr>
          <a:xfrm>
            <a:off x="684213" y="1557338"/>
            <a:ext cx="7772400" cy="4114800"/>
          </a:xfrm>
        </p:spPr>
        <p:txBody>
          <a:bodyPr/>
          <a:lstStyle/>
          <a:p>
            <a:r>
              <a:rPr lang="nb-NO" sz="2800" smtClean="0"/>
              <a:t>Risk analysis</a:t>
            </a:r>
          </a:p>
          <a:p>
            <a:r>
              <a:rPr lang="nb-NO" sz="2800" smtClean="0"/>
              <a:t>Cost/benefit analysis</a:t>
            </a:r>
          </a:p>
          <a:p>
            <a:r>
              <a:rPr lang="nb-NO" sz="2800" smtClean="0"/>
              <a:t>Development of: </a:t>
            </a:r>
          </a:p>
          <a:p>
            <a:pPr lvl="1"/>
            <a:r>
              <a:rPr lang="nb-NO" sz="2400" smtClean="0"/>
              <a:t>Maritime Service Portfolio</a:t>
            </a:r>
          </a:p>
          <a:p>
            <a:pPr lvl="1"/>
            <a:r>
              <a:rPr lang="nb-NO" sz="2400" smtClean="0"/>
              <a:t>Guidelines for testing usability</a:t>
            </a:r>
          </a:p>
          <a:p>
            <a:pPr lvl="1"/>
            <a:r>
              <a:rPr lang="nb-NO" sz="2400" smtClean="0"/>
              <a:t>Guidelines for test-beds</a:t>
            </a:r>
          </a:p>
          <a:p>
            <a:pPr lvl="1"/>
            <a:r>
              <a:rPr lang="nb-NO" sz="2400" smtClean="0"/>
              <a:t>Guidelines for quality assurance of data</a:t>
            </a:r>
          </a:p>
          <a:p>
            <a:r>
              <a:rPr lang="nb-NO" smtClean="0"/>
              <a:t>Strategy Implementation Plan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a:xfrm>
            <a:off x="323850" y="188913"/>
            <a:ext cx="8351838" cy="1143000"/>
          </a:xfrm>
        </p:spPr>
        <p:txBody>
          <a:bodyPr/>
          <a:lstStyle/>
          <a:p>
            <a:r>
              <a:rPr lang="nb-NO" sz="4200" smtClean="0"/>
              <a:t>The Strategy Implementation Plan</a:t>
            </a:r>
          </a:p>
        </p:txBody>
      </p:sp>
      <p:sp>
        <p:nvSpPr>
          <p:cNvPr id="20483" name="Plassholder for innhold 2"/>
          <p:cNvSpPr>
            <a:spLocks noGrp="1"/>
          </p:cNvSpPr>
          <p:nvPr>
            <p:ph idx="1"/>
          </p:nvPr>
        </p:nvSpPr>
        <p:spPr>
          <a:xfrm>
            <a:off x="684213" y="1412875"/>
            <a:ext cx="7989887" cy="4467225"/>
          </a:xfrm>
        </p:spPr>
        <p:txBody>
          <a:bodyPr/>
          <a:lstStyle/>
          <a:p>
            <a:pPr marL="457200" indent="-457200">
              <a:buFontTx/>
              <a:buAutoNum type="arabicPeriod"/>
            </a:pPr>
            <a:r>
              <a:rPr lang="en-US" sz="2400" smtClean="0"/>
              <a:t>Identification of responsibilities</a:t>
            </a:r>
            <a:endParaRPr lang="en-US" sz="2400" smtClean="0">
              <a:solidFill>
                <a:srgbClr val="FF0000"/>
              </a:solidFill>
            </a:endParaRPr>
          </a:p>
          <a:p>
            <a:pPr marL="457200" indent="-457200">
              <a:buFontTx/>
              <a:buAutoNum type="arabicPeriod"/>
            </a:pPr>
            <a:r>
              <a:rPr lang="en-US" sz="2400" smtClean="0"/>
              <a:t>Transition arrangements,</a:t>
            </a:r>
          </a:p>
          <a:p>
            <a:pPr marL="457200" indent="-457200">
              <a:buFontTx/>
              <a:buAutoNum type="arabicPeriod"/>
            </a:pPr>
            <a:r>
              <a:rPr lang="en-US" sz="2400" smtClean="0"/>
              <a:t>A phased implementation schedule</a:t>
            </a:r>
          </a:p>
          <a:p>
            <a:pPr marL="457200" indent="-457200">
              <a:buFontTx/>
              <a:buAutoNum type="arabicPeriod"/>
            </a:pPr>
            <a:r>
              <a:rPr lang="en-US" sz="2400" smtClean="0"/>
              <a:t>Priorities for deliverables</a:t>
            </a:r>
          </a:p>
          <a:p>
            <a:pPr marL="457200" indent="-457200">
              <a:buFontTx/>
              <a:buAutoNum type="arabicPeriod"/>
            </a:pPr>
            <a:r>
              <a:rPr lang="en-US" sz="2400" smtClean="0"/>
              <a:t>Proposals for a systematic assessment of the development of new technology</a:t>
            </a:r>
          </a:p>
          <a:p>
            <a:pPr marL="457200" indent="-457200">
              <a:buFontTx/>
              <a:buAutoNum type="arabicPeriod"/>
            </a:pPr>
            <a:r>
              <a:rPr lang="en-US" sz="2400" smtClean="0"/>
              <a:t>A plan for the requirements of e-navigation in the longer term,</a:t>
            </a:r>
          </a:p>
          <a:p>
            <a:pPr marL="457200" indent="-457200">
              <a:buFontTx/>
              <a:buAutoNum type="arabicPeriod"/>
            </a:pPr>
            <a:r>
              <a:rPr lang="en-US" sz="2400" smtClean="0"/>
              <a:t>Proposals on public relations</a:t>
            </a:r>
          </a:p>
          <a:p>
            <a:pPr marL="457200" indent="-457200">
              <a:buFontTx/>
              <a:buAutoNum type="arabicPeriod"/>
            </a:pPr>
            <a:r>
              <a:rPr lang="en-US" sz="2400" smtClean="0"/>
              <a:t>Identification of potential sources of funding</a:t>
            </a:r>
          </a:p>
          <a:p>
            <a:pPr marL="457200" indent="-457200"/>
            <a:endParaRPr lang="nb-NO"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4213" y="404813"/>
            <a:ext cx="7772400" cy="1143000"/>
          </a:xfrm>
        </p:spPr>
        <p:txBody>
          <a:bodyPr/>
          <a:lstStyle/>
          <a:p>
            <a:pPr>
              <a:defRPr/>
            </a:pPr>
            <a:r>
              <a:rPr lang="en-GB" dirty="0" smtClean="0">
                <a:solidFill>
                  <a:schemeClr val="tx1"/>
                </a:solidFill>
                <a:latin typeface="+mn-lt"/>
                <a:ea typeface="+mn-ea"/>
                <a:cs typeface="+mn-cs"/>
              </a:rPr>
              <a:t>The e-navigation</a:t>
            </a:r>
            <a:r>
              <a:rPr lang="en-GB" b="1" dirty="0" smtClean="0">
                <a:solidFill>
                  <a:schemeClr val="tx1"/>
                </a:solidFill>
                <a:latin typeface="+mn-lt"/>
                <a:ea typeface="+mn-ea"/>
                <a:cs typeface="+mn-cs"/>
              </a:rPr>
              <a:t> </a:t>
            </a:r>
            <a:r>
              <a:rPr lang="en-GB" dirty="0" smtClean="0">
                <a:solidFill>
                  <a:schemeClr val="tx1"/>
                </a:solidFill>
                <a:latin typeface="+mn-lt"/>
                <a:ea typeface="+mn-ea"/>
                <a:cs typeface="+mn-cs"/>
              </a:rPr>
              <a:t>concept</a:t>
            </a:r>
            <a:r>
              <a:rPr lang="en-GB" b="1" dirty="0" smtClean="0">
                <a:solidFill>
                  <a:schemeClr val="tx1"/>
                </a:solidFill>
                <a:latin typeface="+mn-lt"/>
                <a:ea typeface="+mn-ea"/>
                <a:cs typeface="+mn-cs"/>
              </a:rPr>
              <a:t> </a:t>
            </a:r>
            <a:endParaRPr lang="nb-NO" dirty="0"/>
          </a:p>
        </p:txBody>
      </p:sp>
      <p:sp>
        <p:nvSpPr>
          <p:cNvPr id="3075" name="Plassholder for innhold 4"/>
          <p:cNvSpPr>
            <a:spLocks noGrp="1"/>
          </p:cNvSpPr>
          <p:nvPr>
            <p:ph idx="1"/>
          </p:nvPr>
        </p:nvSpPr>
        <p:spPr>
          <a:xfrm>
            <a:off x="684213" y="1628775"/>
            <a:ext cx="5256212" cy="4114800"/>
          </a:xfrm>
        </p:spPr>
        <p:txBody>
          <a:bodyPr/>
          <a:lstStyle/>
          <a:p>
            <a:r>
              <a:rPr lang="en-GB" sz="2800" smtClean="0"/>
              <a:t>A framework for the effective sharing of essential maritime information.</a:t>
            </a:r>
          </a:p>
          <a:p>
            <a:r>
              <a:rPr lang="en-GB" sz="2800" smtClean="0"/>
              <a:t>Intends to promote safety, security and efficiency in global shipping, and, consequently, the protection of marine and coastal environments.</a:t>
            </a:r>
            <a:endParaRPr lang="nb-NO" sz="2800" smtClean="0"/>
          </a:p>
        </p:txBody>
      </p:sp>
      <p:pic>
        <p:nvPicPr>
          <p:cNvPr id="6" name="Bilde 5"/>
          <p:cNvPicPr/>
          <p:nvPr/>
        </p:nvPicPr>
        <p:blipFill>
          <a:blip r:embed="rId3" cstate="print"/>
          <a:srcRect/>
          <a:stretch>
            <a:fillRect/>
          </a:stretch>
        </p:blipFill>
        <p:spPr bwMode="auto">
          <a:xfrm>
            <a:off x="5940152" y="1772816"/>
            <a:ext cx="2606675" cy="38163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a:xfrm>
            <a:off x="684213" y="188913"/>
            <a:ext cx="7772400" cy="1008062"/>
          </a:xfrm>
        </p:spPr>
        <p:txBody>
          <a:bodyPr/>
          <a:lstStyle/>
          <a:p>
            <a:r>
              <a:rPr lang="nb-NO" smtClean="0"/>
              <a:t>2014: Mission completed!</a:t>
            </a:r>
          </a:p>
        </p:txBody>
      </p:sp>
      <p:pic>
        <p:nvPicPr>
          <p:cNvPr id="21507" name="Picture 2" descr="D:\Documents and Settings\3834\Mine dokumenter\Mine bilder\polar beer.jpg"/>
          <p:cNvPicPr>
            <a:picLocks noGrp="1" noChangeAspect="1" noChangeArrowheads="1"/>
          </p:cNvPicPr>
          <p:nvPr>
            <p:ph idx="1"/>
          </p:nvPr>
        </p:nvPicPr>
        <p:blipFill>
          <a:blip r:embed="rId3"/>
          <a:srcRect/>
          <a:stretch>
            <a:fillRect/>
          </a:stretch>
        </p:blipFill>
        <p:spPr>
          <a:xfrm>
            <a:off x="1476375" y="1196975"/>
            <a:ext cx="6048375" cy="453707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a:xfrm>
            <a:off x="684213" y="260350"/>
            <a:ext cx="7772400" cy="1143000"/>
          </a:xfrm>
        </p:spPr>
        <p:txBody>
          <a:bodyPr/>
          <a:lstStyle/>
          <a:p>
            <a:r>
              <a:rPr lang="nb-NO" smtClean="0"/>
              <a:t>e-navigation needs…</a:t>
            </a:r>
          </a:p>
        </p:txBody>
      </p:sp>
      <p:sp>
        <p:nvSpPr>
          <p:cNvPr id="4099" name="Plassholder for innhold 2"/>
          <p:cNvSpPr>
            <a:spLocks noGrp="1"/>
          </p:cNvSpPr>
          <p:nvPr>
            <p:ph idx="1"/>
          </p:nvPr>
        </p:nvSpPr>
        <p:spPr>
          <a:xfrm>
            <a:off x="539750" y="1844675"/>
            <a:ext cx="5327650" cy="3538538"/>
          </a:xfrm>
        </p:spPr>
        <p:txBody>
          <a:bodyPr/>
          <a:lstStyle/>
          <a:p>
            <a:r>
              <a:rPr lang="en-US" sz="2800" smtClean="0"/>
              <a:t>Harmonized and user friendly tools optimized for good decision making</a:t>
            </a:r>
          </a:p>
          <a:p>
            <a:r>
              <a:rPr lang="en-US" sz="2800" smtClean="0"/>
              <a:t>Reliable and robust communication</a:t>
            </a:r>
          </a:p>
          <a:p>
            <a:r>
              <a:rPr lang="en-US" sz="2800" smtClean="0"/>
              <a:t>Proper coordination of technological development</a:t>
            </a:r>
          </a:p>
        </p:txBody>
      </p:sp>
      <p:pic>
        <p:nvPicPr>
          <p:cNvPr id="4100" name="Picture 7" descr="http://upload.wikimedia.org/wikipedia/commons/thumb/a/a2/Amoco_Cadiz_1_edit1.jpg/300px-Amoco_Cadiz_1_edit1.jpg"/>
          <p:cNvPicPr>
            <a:picLocks noChangeAspect="1" noChangeArrowheads="1"/>
          </p:cNvPicPr>
          <p:nvPr/>
        </p:nvPicPr>
        <p:blipFill>
          <a:blip r:embed="rId3"/>
          <a:srcRect/>
          <a:stretch>
            <a:fillRect/>
          </a:stretch>
        </p:blipFill>
        <p:spPr bwMode="auto">
          <a:xfrm>
            <a:off x="6084888" y="3573463"/>
            <a:ext cx="2843212" cy="1895475"/>
          </a:xfrm>
          <a:prstGeom prst="rect">
            <a:avLst/>
          </a:prstGeom>
          <a:noFill/>
          <a:ln w="9525">
            <a:noFill/>
            <a:miter lim="800000"/>
            <a:headEnd/>
            <a:tailEnd/>
          </a:ln>
        </p:spPr>
      </p:pic>
      <p:pic>
        <p:nvPicPr>
          <p:cNvPr id="4101" name="Picture 5" descr="http://msnbcmedia3.msn.com/j/MSNBC/Components/Photo/_new/090323-exxon-valdez-hmed5p.grid-6x2.jpg"/>
          <p:cNvPicPr>
            <a:picLocks noChangeAspect="1" noChangeArrowheads="1"/>
          </p:cNvPicPr>
          <p:nvPr/>
        </p:nvPicPr>
        <p:blipFill>
          <a:blip r:embed="rId4"/>
          <a:srcRect/>
          <a:stretch>
            <a:fillRect/>
          </a:stretch>
        </p:blipFill>
        <p:spPr bwMode="auto">
          <a:xfrm>
            <a:off x="6084888" y="1484313"/>
            <a:ext cx="2852737"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71550" y="333375"/>
            <a:ext cx="6477000" cy="1143000"/>
          </a:xfrm>
        </p:spPr>
        <p:txBody>
          <a:bodyPr/>
          <a:lstStyle/>
          <a:p>
            <a:r>
              <a:rPr lang="en-US" smtClean="0"/>
              <a:t>Roadmap</a:t>
            </a:r>
          </a:p>
        </p:txBody>
      </p:sp>
      <p:graphicFrame>
        <p:nvGraphicFramePr>
          <p:cNvPr id="6" name="Content Placeholder 5"/>
          <p:cNvGraphicFramePr>
            <a:graphicFrameLocks noGrp="1"/>
          </p:cNvGraphicFramePr>
          <p:nvPr>
            <p:ph idx="1"/>
          </p:nvPr>
        </p:nvGraphicFramePr>
        <p:xfrm>
          <a:off x="72008" y="692696"/>
          <a:ext cx="8964488"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p:cNvSpPr>
            <a:spLocks noGrp="1"/>
          </p:cNvSpPr>
          <p:nvPr>
            <p:ph type="title"/>
          </p:nvPr>
        </p:nvSpPr>
        <p:spPr>
          <a:xfrm>
            <a:off x="685800" y="333375"/>
            <a:ext cx="7772400" cy="1079500"/>
          </a:xfrm>
        </p:spPr>
        <p:txBody>
          <a:bodyPr/>
          <a:lstStyle/>
          <a:p>
            <a:r>
              <a:rPr lang="nb-NO" smtClean="0"/>
              <a:t>I know what I need</a:t>
            </a:r>
          </a:p>
        </p:txBody>
      </p:sp>
      <p:pic>
        <p:nvPicPr>
          <p:cNvPr id="6147" name="Picture 2" descr="D:\Documents and Settings\3834\Mine dokumenter\Mine bilder\polar beer 2.jpg"/>
          <p:cNvPicPr>
            <a:picLocks noGrp="1" noChangeAspect="1" noChangeArrowheads="1"/>
          </p:cNvPicPr>
          <p:nvPr>
            <p:ph idx="1"/>
          </p:nvPr>
        </p:nvPicPr>
        <p:blipFill>
          <a:blip r:embed="rId3"/>
          <a:srcRect/>
          <a:stretch>
            <a:fillRect/>
          </a:stretch>
        </p:blipFill>
        <p:spPr>
          <a:xfrm>
            <a:off x="1358900" y="1309688"/>
            <a:ext cx="6381750" cy="4786312"/>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p:cNvSpPr>
            <a:spLocks noGrp="1"/>
          </p:cNvSpPr>
          <p:nvPr>
            <p:ph type="title"/>
          </p:nvPr>
        </p:nvSpPr>
        <p:spPr>
          <a:xfrm>
            <a:off x="684213" y="188913"/>
            <a:ext cx="7772400" cy="1143000"/>
          </a:xfrm>
        </p:spPr>
        <p:txBody>
          <a:bodyPr/>
          <a:lstStyle/>
          <a:p>
            <a:r>
              <a:rPr lang="nb-NO" smtClean="0"/>
              <a:t>User surveys</a:t>
            </a:r>
          </a:p>
        </p:txBody>
      </p:sp>
      <p:sp>
        <p:nvSpPr>
          <p:cNvPr id="7171" name="Plassholder for innhold 2"/>
          <p:cNvSpPr>
            <a:spLocks noGrp="1"/>
          </p:cNvSpPr>
          <p:nvPr>
            <p:ph idx="1"/>
          </p:nvPr>
        </p:nvSpPr>
        <p:spPr>
          <a:xfrm>
            <a:off x="684213" y="1412875"/>
            <a:ext cx="4967287" cy="4103688"/>
          </a:xfrm>
        </p:spPr>
        <p:txBody>
          <a:bodyPr/>
          <a:lstStyle/>
          <a:p>
            <a:r>
              <a:rPr lang="nb-NO" sz="2600" smtClean="0"/>
              <a:t>User surveys carried out by several Member States and international organizations</a:t>
            </a:r>
          </a:p>
          <a:p>
            <a:r>
              <a:rPr lang="nb-NO" sz="2600" smtClean="0"/>
              <a:t>Identified areas for improvements</a:t>
            </a:r>
          </a:p>
          <a:p>
            <a:r>
              <a:rPr lang="nb-NO" sz="2600" smtClean="0"/>
              <a:t>Mariners and land-based personnel participated</a:t>
            </a:r>
          </a:p>
          <a:p>
            <a:r>
              <a:rPr lang="en-US" sz="2600" smtClean="0"/>
              <a:t>24  main categories of user needs were identified</a:t>
            </a:r>
            <a:endParaRPr lang="nb-NO" sz="2600" smtClean="0"/>
          </a:p>
        </p:txBody>
      </p:sp>
      <p:pic>
        <p:nvPicPr>
          <p:cNvPr id="7172" name="Picture 4"/>
          <p:cNvPicPr>
            <a:picLocks noChangeAspect="1" noChangeArrowheads="1"/>
          </p:cNvPicPr>
          <p:nvPr/>
        </p:nvPicPr>
        <p:blipFill>
          <a:blip r:embed="rId3"/>
          <a:srcRect/>
          <a:stretch>
            <a:fillRect/>
          </a:stretch>
        </p:blipFill>
        <p:spPr bwMode="auto">
          <a:xfrm>
            <a:off x="6172200" y="1700213"/>
            <a:ext cx="2776538" cy="1800225"/>
          </a:xfrm>
          <a:prstGeom prst="rect">
            <a:avLst/>
          </a:prstGeom>
          <a:noFill/>
          <a:ln w="9525">
            <a:noFill/>
            <a:miter lim="800000"/>
            <a:headEnd/>
            <a:tailEnd/>
          </a:ln>
        </p:spPr>
      </p:pic>
      <p:pic>
        <p:nvPicPr>
          <p:cNvPr id="7173" name="Picture 2" descr="http://d38ecmhxsvwui3.cloudfront.net/wp-content/uploads/2012/09/shutterstock_33087031.jpg"/>
          <p:cNvPicPr>
            <a:picLocks noChangeAspect="1" noChangeArrowheads="1"/>
          </p:cNvPicPr>
          <p:nvPr/>
        </p:nvPicPr>
        <p:blipFill>
          <a:blip r:embed="rId4"/>
          <a:srcRect/>
          <a:stretch>
            <a:fillRect/>
          </a:stretch>
        </p:blipFill>
        <p:spPr bwMode="auto">
          <a:xfrm>
            <a:off x="6227763" y="3573463"/>
            <a:ext cx="2684462"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a:xfrm>
            <a:off x="684213" y="188913"/>
            <a:ext cx="7772400" cy="1143000"/>
          </a:xfrm>
        </p:spPr>
        <p:txBody>
          <a:bodyPr/>
          <a:lstStyle/>
          <a:p>
            <a:r>
              <a:rPr lang="nb-NO" smtClean="0"/>
              <a:t>Ship-shore interaction</a:t>
            </a:r>
            <a:br>
              <a:rPr lang="nb-NO" smtClean="0"/>
            </a:br>
            <a:endParaRPr lang="nb-NO" sz="2800" smtClean="0"/>
          </a:p>
        </p:txBody>
      </p:sp>
      <p:sp>
        <p:nvSpPr>
          <p:cNvPr id="8195" name="Plassholder for innhold 2"/>
          <p:cNvSpPr>
            <a:spLocks noGrp="1"/>
          </p:cNvSpPr>
          <p:nvPr>
            <p:ph idx="1"/>
          </p:nvPr>
        </p:nvSpPr>
        <p:spPr>
          <a:xfrm>
            <a:off x="395288" y="1412875"/>
            <a:ext cx="5472112" cy="3898900"/>
          </a:xfrm>
        </p:spPr>
        <p:txBody>
          <a:bodyPr/>
          <a:lstStyle/>
          <a:p>
            <a:r>
              <a:rPr lang="en-US" sz="2800" smtClean="0"/>
              <a:t>The use of IHO S-100 standard</a:t>
            </a:r>
          </a:p>
          <a:p>
            <a:r>
              <a:rPr lang="en-US" sz="2800" smtClean="0"/>
              <a:t>An overarching e-navigation architecture in 2012</a:t>
            </a:r>
          </a:p>
          <a:p>
            <a:r>
              <a:rPr lang="en-US" sz="2800" smtClean="0"/>
              <a:t>A Common Maritime Data Structure</a:t>
            </a:r>
          </a:p>
          <a:p>
            <a:r>
              <a:rPr lang="en-US" sz="2800" smtClean="0"/>
              <a:t>An IMO/IHO Harmonization Group on Data Modelling</a:t>
            </a:r>
          </a:p>
        </p:txBody>
      </p:sp>
      <p:pic>
        <p:nvPicPr>
          <p:cNvPr id="8196" name="Picture 4" descr="http://4.bp.blogspot.com/-3Mt6HH94jag/TWBoPRylsBI/AAAAAAAABaE/dRV3S6XIrRM/s1600/Ggg020.jpg"/>
          <p:cNvPicPr>
            <a:picLocks noChangeAspect="1" noChangeArrowheads="1"/>
          </p:cNvPicPr>
          <p:nvPr/>
        </p:nvPicPr>
        <p:blipFill>
          <a:blip r:embed="rId3"/>
          <a:srcRect/>
          <a:stretch>
            <a:fillRect/>
          </a:stretch>
        </p:blipFill>
        <p:spPr bwMode="auto">
          <a:xfrm>
            <a:off x="5580063" y="1989138"/>
            <a:ext cx="3240087"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p:cNvSpPr>
            <a:spLocks noGrp="1"/>
          </p:cNvSpPr>
          <p:nvPr>
            <p:ph type="title"/>
          </p:nvPr>
        </p:nvSpPr>
        <p:spPr/>
        <p:txBody>
          <a:bodyPr/>
          <a:lstStyle/>
          <a:p>
            <a:r>
              <a:rPr lang="nb-NO" b="1" smtClean="0"/>
              <a:t>The GAP</a:t>
            </a:r>
          </a:p>
        </p:txBody>
      </p:sp>
      <p:sp>
        <p:nvSpPr>
          <p:cNvPr id="9219" name="Plassholder for innhold 6"/>
          <p:cNvSpPr>
            <a:spLocks noGrp="1"/>
          </p:cNvSpPr>
          <p:nvPr>
            <p:ph idx="1"/>
          </p:nvPr>
        </p:nvSpPr>
        <p:spPr/>
        <p:txBody>
          <a:bodyPr/>
          <a:lstStyle/>
          <a:p>
            <a:pPr>
              <a:buFontTx/>
              <a:buNone/>
            </a:pPr>
            <a:r>
              <a:rPr lang="nb-NO" smtClean="0"/>
              <a:t>Status                                 Future</a:t>
            </a:r>
          </a:p>
          <a:p>
            <a:endParaRPr lang="nb-NO" smtClean="0"/>
          </a:p>
          <a:p>
            <a:pPr>
              <a:buFontTx/>
              <a:buNone/>
            </a:pPr>
            <a:r>
              <a:rPr lang="nb-NO" sz="2400" smtClean="0"/>
              <a:t>We know where                                 User Needs tell  </a:t>
            </a:r>
          </a:p>
          <a:p>
            <a:pPr>
              <a:buFontTx/>
              <a:buNone/>
            </a:pPr>
            <a:r>
              <a:rPr lang="nb-NO" sz="2400" smtClean="0"/>
              <a:t>we are                                                us where we</a:t>
            </a:r>
          </a:p>
          <a:p>
            <a:pPr>
              <a:buFontTx/>
              <a:buNone/>
            </a:pPr>
            <a:r>
              <a:rPr lang="nb-NO" sz="2400" smtClean="0"/>
              <a:t>                                                           want to go</a:t>
            </a:r>
          </a:p>
          <a:p>
            <a:endParaRPr lang="nb-NO" sz="2400" smtClean="0"/>
          </a:p>
          <a:p>
            <a:endParaRPr lang="nb-NO" sz="2400" smtClean="0"/>
          </a:p>
        </p:txBody>
      </p:sp>
      <p:sp>
        <p:nvSpPr>
          <p:cNvPr id="9220" name="Pil høyre 7"/>
          <p:cNvSpPr>
            <a:spLocks noChangeArrowheads="1"/>
          </p:cNvSpPr>
          <p:nvPr/>
        </p:nvSpPr>
        <p:spPr bwMode="auto">
          <a:xfrm>
            <a:off x="4211638" y="3141663"/>
            <a:ext cx="979487" cy="484187"/>
          </a:xfrm>
          <a:prstGeom prst="rightArrow">
            <a:avLst>
              <a:gd name="adj1" fmla="val 50000"/>
              <a:gd name="adj2" fmla="val 50106"/>
            </a:avLst>
          </a:prstGeom>
          <a:solidFill>
            <a:schemeClr val="accent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p:cNvSpPr>
            <a:spLocks noGrp="1"/>
          </p:cNvSpPr>
          <p:nvPr>
            <p:ph type="title"/>
          </p:nvPr>
        </p:nvSpPr>
        <p:spPr>
          <a:xfrm>
            <a:off x="685800" y="0"/>
            <a:ext cx="7772400" cy="1268413"/>
          </a:xfrm>
        </p:spPr>
        <p:txBody>
          <a:bodyPr/>
          <a:lstStyle/>
          <a:p>
            <a:r>
              <a:rPr lang="nb-NO" b="1" smtClean="0"/>
              <a:t>How to bridge the gap </a:t>
            </a:r>
            <a:br>
              <a:rPr lang="nb-NO" b="1" smtClean="0"/>
            </a:br>
            <a:r>
              <a:rPr lang="nb-NO" sz="1800" b="1" smtClean="0"/>
              <a:t>(</a:t>
            </a:r>
            <a:r>
              <a:rPr lang="nb-NO" sz="1800" smtClean="0"/>
              <a:t>the Nordic way)</a:t>
            </a:r>
          </a:p>
        </p:txBody>
      </p:sp>
      <p:pic>
        <p:nvPicPr>
          <p:cNvPr id="10243" name="Picture 2" descr="D:\Documents and Settings\3834\Mine dokumenter\Mine bilder\polar-bear-in-arctic.jpg"/>
          <p:cNvPicPr>
            <a:picLocks noGrp="1" noChangeAspect="1" noChangeArrowheads="1"/>
          </p:cNvPicPr>
          <p:nvPr>
            <p:ph idx="1"/>
          </p:nvPr>
        </p:nvPicPr>
        <p:blipFill>
          <a:blip r:embed="rId3"/>
          <a:srcRect/>
          <a:stretch>
            <a:fillRect/>
          </a:stretch>
        </p:blipFill>
        <p:spPr>
          <a:xfrm>
            <a:off x="1476375" y="1341438"/>
            <a:ext cx="6497638" cy="43815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5331</TotalTime>
  <Words>2399</Words>
  <Application>Microsoft Office PowerPoint</Application>
  <PresentationFormat>On-screen Show (4:3)</PresentationFormat>
  <Paragraphs>219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Slide 1</vt:lpstr>
      <vt:lpstr>The e-navigation concept </vt:lpstr>
      <vt:lpstr>e-navigation needs…</vt:lpstr>
      <vt:lpstr>Roadmap</vt:lpstr>
      <vt:lpstr>I know what I need</vt:lpstr>
      <vt:lpstr>User surveys</vt:lpstr>
      <vt:lpstr>Ship-shore interaction </vt:lpstr>
      <vt:lpstr>The GAP</vt:lpstr>
      <vt:lpstr>How to bridge the gap  (the Nordic way)</vt:lpstr>
      <vt:lpstr>GAP analysis  and references to be taken into consideration, provided by MSC or NAV</vt:lpstr>
      <vt:lpstr>Gap analysis delivered</vt:lpstr>
      <vt:lpstr>Workshops</vt:lpstr>
      <vt:lpstr>Human Element Analyzing Proces HEAP</vt:lpstr>
      <vt:lpstr>How to bridge the e-navigation gaps and identify solutions?</vt:lpstr>
      <vt:lpstr>Prioritized main solutions</vt:lpstr>
      <vt:lpstr>The way forward</vt:lpstr>
      <vt:lpstr>The next delivery…</vt:lpstr>
      <vt:lpstr>Work towards 2014</vt:lpstr>
      <vt:lpstr>The Strategy Implementation Plan</vt:lpstr>
      <vt:lpstr>2014: Mission completed!</vt:lpstr>
    </vt:vector>
  </TitlesOfParts>
  <Company>obi van kenobi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obi van kenobi</dc:creator>
  <cp:lastModifiedBy>forssell</cp:lastModifiedBy>
  <cp:revision>927</cp:revision>
  <dcterms:created xsi:type="dcterms:W3CDTF">2007-09-03T09:19:16Z</dcterms:created>
  <dcterms:modified xsi:type="dcterms:W3CDTF">2013-03-04T12:32:53Z</dcterms:modified>
</cp:coreProperties>
</file>